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6" r:id="rId2"/>
    <p:sldMasterId id="2147483664" r:id="rId3"/>
    <p:sldMasterId id="2147483674" r:id="rId4"/>
    <p:sldMasterId id="2147483685" r:id="rId5"/>
    <p:sldMasterId id="2147483693" r:id="rId6"/>
    <p:sldMasterId id="2147483701" r:id="rId7"/>
  </p:sldMasterIdLst>
  <p:notesMasterIdLst>
    <p:notesMasterId r:id="rId293"/>
  </p:notesMasterIdLst>
  <p:sldIdLst>
    <p:sldId id="444" r:id="rId8"/>
    <p:sldId id="258" r:id="rId9"/>
    <p:sldId id="257" r:id="rId10"/>
    <p:sldId id="260" r:id="rId11"/>
    <p:sldId id="426" r:id="rId12"/>
    <p:sldId id="427" r:id="rId13"/>
    <p:sldId id="428" r:id="rId14"/>
    <p:sldId id="429" r:id="rId15"/>
    <p:sldId id="446" r:id="rId16"/>
    <p:sldId id="439" r:id="rId17"/>
    <p:sldId id="430" r:id="rId18"/>
    <p:sldId id="417" r:id="rId19"/>
    <p:sldId id="262" r:id="rId20"/>
    <p:sldId id="443" r:id="rId21"/>
    <p:sldId id="431" r:id="rId22"/>
    <p:sldId id="432" r:id="rId23"/>
    <p:sldId id="433" r:id="rId24"/>
    <p:sldId id="440" r:id="rId25"/>
    <p:sldId id="441" r:id="rId26"/>
    <p:sldId id="442" r:id="rId27"/>
    <p:sldId id="307" r:id="rId28"/>
    <p:sldId id="308" r:id="rId29"/>
    <p:sldId id="309" r:id="rId30"/>
    <p:sldId id="310" r:id="rId31"/>
    <p:sldId id="311" r:id="rId32"/>
    <p:sldId id="314" r:id="rId33"/>
    <p:sldId id="315" r:id="rId34"/>
    <p:sldId id="383" r:id="rId35"/>
    <p:sldId id="425" r:id="rId36"/>
    <p:sldId id="264" r:id="rId37"/>
    <p:sldId id="265" r:id="rId38"/>
    <p:sldId id="386" r:id="rId39"/>
    <p:sldId id="387" r:id="rId40"/>
    <p:sldId id="388" r:id="rId41"/>
    <p:sldId id="389" r:id="rId42"/>
    <p:sldId id="278" r:id="rId43"/>
    <p:sldId id="279" r:id="rId44"/>
    <p:sldId id="390" r:id="rId45"/>
    <p:sldId id="356" r:id="rId46"/>
    <p:sldId id="286" r:id="rId47"/>
    <p:sldId id="331" r:id="rId48"/>
    <p:sldId id="392" r:id="rId49"/>
    <p:sldId id="447" r:id="rId50"/>
    <p:sldId id="448" r:id="rId51"/>
    <p:sldId id="449" r:id="rId52"/>
    <p:sldId id="450" r:id="rId53"/>
    <p:sldId id="451" r:id="rId54"/>
    <p:sldId id="452" r:id="rId55"/>
    <p:sldId id="453" r:id="rId56"/>
    <p:sldId id="256" r:id="rId57"/>
    <p:sldId id="454" r:id="rId58"/>
    <p:sldId id="424" r:id="rId59"/>
    <p:sldId id="455" r:id="rId60"/>
    <p:sldId id="491" r:id="rId61"/>
    <p:sldId id="492" r:id="rId62"/>
    <p:sldId id="493" r:id="rId63"/>
    <p:sldId id="494" r:id="rId64"/>
    <p:sldId id="495" r:id="rId65"/>
    <p:sldId id="496" r:id="rId66"/>
    <p:sldId id="497" r:id="rId67"/>
    <p:sldId id="498" r:id="rId68"/>
    <p:sldId id="499" r:id="rId69"/>
    <p:sldId id="500" r:id="rId70"/>
    <p:sldId id="434" r:id="rId71"/>
    <p:sldId id="435" r:id="rId72"/>
    <p:sldId id="436" r:id="rId73"/>
    <p:sldId id="437" r:id="rId74"/>
    <p:sldId id="438" r:id="rId75"/>
    <p:sldId id="501" r:id="rId76"/>
    <p:sldId id="502" r:id="rId77"/>
    <p:sldId id="503" r:id="rId78"/>
    <p:sldId id="504" r:id="rId79"/>
    <p:sldId id="505" r:id="rId80"/>
    <p:sldId id="506" r:id="rId81"/>
    <p:sldId id="507" r:id="rId82"/>
    <p:sldId id="508" r:id="rId83"/>
    <p:sldId id="445" r:id="rId84"/>
    <p:sldId id="509" r:id="rId85"/>
    <p:sldId id="510" r:id="rId86"/>
    <p:sldId id="511" r:id="rId87"/>
    <p:sldId id="512" r:id="rId88"/>
    <p:sldId id="513" r:id="rId89"/>
    <p:sldId id="514" r:id="rId90"/>
    <p:sldId id="515" r:id="rId91"/>
    <p:sldId id="516" r:id="rId92"/>
    <p:sldId id="456" r:id="rId93"/>
    <p:sldId id="457" r:id="rId94"/>
    <p:sldId id="458" r:id="rId95"/>
    <p:sldId id="459" r:id="rId96"/>
    <p:sldId id="460" r:id="rId97"/>
    <p:sldId id="461" r:id="rId98"/>
    <p:sldId id="462" r:id="rId99"/>
    <p:sldId id="463" r:id="rId100"/>
    <p:sldId id="464" r:id="rId101"/>
    <p:sldId id="465" r:id="rId102"/>
    <p:sldId id="466" r:id="rId103"/>
    <p:sldId id="467" r:id="rId104"/>
    <p:sldId id="468" r:id="rId105"/>
    <p:sldId id="469" r:id="rId106"/>
    <p:sldId id="470" r:id="rId107"/>
    <p:sldId id="471" r:id="rId108"/>
    <p:sldId id="472" r:id="rId109"/>
    <p:sldId id="473" r:id="rId110"/>
    <p:sldId id="474" r:id="rId111"/>
    <p:sldId id="475" r:id="rId112"/>
    <p:sldId id="476" r:id="rId113"/>
    <p:sldId id="477" r:id="rId114"/>
    <p:sldId id="478" r:id="rId115"/>
    <p:sldId id="479" r:id="rId116"/>
    <p:sldId id="480" r:id="rId117"/>
    <p:sldId id="481" r:id="rId118"/>
    <p:sldId id="482" r:id="rId119"/>
    <p:sldId id="483" r:id="rId120"/>
    <p:sldId id="484" r:id="rId121"/>
    <p:sldId id="485" r:id="rId122"/>
    <p:sldId id="486" r:id="rId123"/>
    <p:sldId id="487" r:id="rId124"/>
    <p:sldId id="488" r:id="rId125"/>
    <p:sldId id="489" r:id="rId126"/>
    <p:sldId id="490" r:id="rId127"/>
    <p:sldId id="517" r:id="rId128"/>
    <p:sldId id="518" r:id="rId129"/>
    <p:sldId id="519" r:id="rId130"/>
    <p:sldId id="520" r:id="rId131"/>
    <p:sldId id="521" r:id="rId132"/>
    <p:sldId id="522" r:id="rId133"/>
    <p:sldId id="523" r:id="rId134"/>
    <p:sldId id="524" r:id="rId135"/>
    <p:sldId id="525" r:id="rId136"/>
    <p:sldId id="526" r:id="rId137"/>
    <p:sldId id="259" r:id="rId138"/>
    <p:sldId id="527" r:id="rId139"/>
    <p:sldId id="528" r:id="rId140"/>
    <p:sldId id="267" r:id="rId141"/>
    <p:sldId id="266" r:id="rId142"/>
    <p:sldId id="368" r:id="rId143"/>
    <p:sldId id="370" r:id="rId144"/>
    <p:sldId id="371" r:id="rId145"/>
    <p:sldId id="372" r:id="rId146"/>
    <p:sldId id="373" r:id="rId147"/>
    <p:sldId id="374" r:id="rId148"/>
    <p:sldId id="375" r:id="rId149"/>
    <p:sldId id="377" r:id="rId150"/>
    <p:sldId id="376" r:id="rId151"/>
    <p:sldId id="378" r:id="rId152"/>
    <p:sldId id="379" r:id="rId153"/>
    <p:sldId id="380" r:id="rId154"/>
    <p:sldId id="381" r:id="rId155"/>
    <p:sldId id="382" r:id="rId156"/>
    <p:sldId id="529" r:id="rId157"/>
    <p:sldId id="384" r:id="rId158"/>
    <p:sldId id="530" r:id="rId159"/>
    <p:sldId id="531" r:id="rId160"/>
    <p:sldId id="532" r:id="rId161"/>
    <p:sldId id="533" r:id="rId162"/>
    <p:sldId id="534" r:id="rId163"/>
    <p:sldId id="391" r:id="rId164"/>
    <p:sldId id="535" r:id="rId165"/>
    <p:sldId id="393" r:id="rId166"/>
    <p:sldId id="536" r:id="rId167"/>
    <p:sldId id="394" r:id="rId168"/>
    <p:sldId id="395" r:id="rId169"/>
    <p:sldId id="396" r:id="rId170"/>
    <p:sldId id="397" r:id="rId171"/>
    <p:sldId id="399" r:id="rId172"/>
    <p:sldId id="276" r:id="rId173"/>
    <p:sldId id="400" r:id="rId174"/>
    <p:sldId id="404" r:id="rId175"/>
    <p:sldId id="401" r:id="rId176"/>
    <p:sldId id="403" r:id="rId177"/>
    <p:sldId id="537" r:id="rId178"/>
    <p:sldId id="411" r:id="rId179"/>
    <p:sldId id="412" r:id="rId180"/>
    <p:sldId id="414" r:id="rId181"/>
    <p:sldId id="420" r:id="rId182"/>
    <p:sldId id="415" r:id="rId183"/>
    <p:sldId id="416" r:id="rId184"/>
    <p:sldId id="538" r:id="rId185"/>
    <p:sldId id="539" r:id="rId186"/>
    <p:sldId id="359" r:id="rId187"/>
    <p:sldId id="358" r:id="rId188"/>
    <p:sldId id="540" r:id="rId189"/>
    <p:sldId id="541" r:id="rId190"/>
    <p:sldId id="542" r:id="rId191"/>
    <p:sldId id="543" r:id="rId192"/>
    <p:sldId id="357" r:id="rId193"/>
    <p:sldId id="544" r:id="rId194"/>
    <p:sldId id="545" r:id="rId195"/>
    <p:sldId id="317" r:id="rId196"/>
    <p:sldId id="546" r:id="rId197"/>
    <p:sldId id="363" r:id="rId198"/>
    <p:sldId id="320" r:id="rId199"/>
    <p:sldId id="364" r:id="rId200"/>
    <p:sldId id="365" r:id="rId201"/>
    <p:sldId id="547" r:id="rId202"/>
    <p:sldId id="548" r:id="rId203"/>
    <p:sldId id="274" r:id="rId204"/>
    <p:sldId id="549" r:id="rId205"/>
    <p:sldId id="550" r:id="rId206"/>
    <p:sldId id="280" r:id="rId207"/>
    <p:sldId id="281" r:id="rId208"/>
    <p:sldId id="283" r:id="rId209"/>
    <p:sldId id="551" r:id="rId210"/>
    <p:sldId id="287" r:id="rId211"/>
    <p:sldId id="552" r:id="rId212"/>
    <p:sldId id="553" r:id="rId213"/>
    <p:sldId id="554" r:id="rId214"/>
    <p:sldId id="555" r:id="rId215"/>
    <p:sldId id="556" r:id="rId216"/>
    <p:sldId id="557" r:id="rId217"/>
    <p:sldId id="558" r:id="rId218"/>
    <p:sldId id="559" r:id="rId219"/>
    <p:sldId id="560" r:id="rId220"/>
    <p:sldId id="561"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603" r:id="rId263"/>
    <p:sldId id="604" r:id="rId264"/>
    <p:sldId id="605" r:id="rId265"/>
    <p:sldId id="606" r:id="rId266"/>
    <p:sldId id="607" r:id="rId267"/>
    <p:sldId id="608" r:id="rId268"/>
    <p:sldId id="609" r:id="rId269"/>
    <p:sldId id="610" r:id="rId270"/>
    <p:sldId id="611" r:id="rId271"/>
    <p:sldId id="612" r:id="rId272"/>
    <p:sldId id="319" r:id="rId273"/>
    <p:sldId id="613" r:id="rId274"/>
    <p:sldId id="614" r:id="rId275"/>
    <p:sldId id="615" r:id="rId276"/>
    <p:sldId id="616" r:id="rId277"/>
    <p:sldId id="617" r:id="rId278"/>
    <p:sldId id="618" r:id="rId279"/>
    <p:sldId id="619" r:id="rId280"/>
    <p:sldId id="620" r:id="rId281"/>
    <p:sldId id="621" r:id="rId282"/>
    <p:sldId id="622" r:id="rId283"/>
    <p:sldId id="623" r:id="rId284"/>
    <p:sldId id="624" r:id="rId285"/>
    <p:sldId id="625" r:id="rId286"/>
    <p:sldId id="626" r:id="rId287"/>
    <p:sldId id="627" r:id="rId288"/>
    <p:sldId id="628" r:id="rId289"/>
    <p:sldId id="629" r:id="rId290"/>
    <p:sldId id="630" r:id="rId291"/>
    <p:sldId id="631" r:id="rId29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84">
          <p15:clr>
            <a:srgbClr val="A4A3A4"/>
          </p15:clr>
        </p15:guide>
        <p15:guide id="2" orient="horz" pos="3888">
          <p15:clr>
            <a:srgbClr val="A4A3A4"/>
          </p15:clr>
        </p15:guide>
        <p15:guide id="3" orient="horz" pos="1080">
          <p15:clr>
            <a:srgbClr val="A4A3A4"/>
          </p15:clr>
        </p15:guide>
        <p15:guide id="4" orient="horz" pos="720">
          <p15:clr>
            <a:srgbClr val="A4A3A4"/>
          </p15:clr>
        </p15:guide>
        <p15:guide id="5" orient="horz" pos="4036">
          <p15:clr>
            <a:srgbClr val="A4A3A4"/>
          </p15:clr>
        </p15:guide>
        <p15:guide id="6" orient="horz" pos="3024">
          <p15:clr>
            <a:srgbClr val="A4A3A4"/>
          </p15:clr>
        </p15:guide>
        <p15:guide id="7" orient="horz" pos="3388">
          <p15:clr>
            <a:srgbClr val="A4A3A4"/>
          </p15:clr>
        </p15:guide>
        <p15:guide id="8" orient="horz" pos="1872">
          <p15:clr>
            <a:srgbClr val="A4A3A4"/>
          </p15:clr>
        </p15:guide>
        <p15:guide id="9" orient="horz" pos="2160">
          <p15:clr>
            <a:srgbClr val="A4A3A4"/>
          </p15:clr>
        </p15:guide>
        <p15:guide id="10" pos="432">
          <p15:clr>
            <a:srgbClr val="A4A3A4"/>
          </p15:clr>
        </p15:guide>
        <p15:guide id="11" pos="1296">
          <p15:clr>
            <a:srgbClr val="A4A3A4"/>
          </p15:clr>
        </p15:guide>
        <p15:guide id="12" pos="4320">
          <p15:clr>
            <a:srgbClr val="A4A3A4"/>
          </p15:clr>
        </p15:guide>
        <p15:guide id="13" pos="2880">
          <p15:clr>
            <a:srgbClr val="A4A3A4"/>
          </p15:clr>
        </p15:guide>
        <p15:guide id="14" pos="1056">
          <p15:clr>
            <a:srgbClr val="A4A3A4"/>
          </p15:clr>
        </p15:guide>
        <p15:guide id="15" pos="144">
          <p15:clr>
            <a:srgbClr val="A4A3A4"/>
          </p15:clr>
        </p15:guide>
        <p15:guide id="16" pos="812">
          <p15:clr>
            <a:srgbClr val="A4A3A4"/>
          </p15:clr>
        </p15:guide>
        <p15:guide id="17" pos="5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autoAdjust="0"/>
    <p:restoredTop sz="86377" autoAdjust="0"/>
  </p:normalViewPr>
  <p:slideViewPr>
    <p:cSldViewPr snapToGrid="0" snapToObjects="1">
      <p:cViewPr varScale="1">
        <p:scale>
          <a:sx n="95" d="100"/>
          <a:sy n="95" d="100"/>
        </p:scale>
        <p:origin x="2076" y="66"/>
      </p:cViewPr>
      <p:guideLst>
        <p:guide orient="horz" pos="84"/>
        <p:guide orient="horz" pos="3888"/>
        <p:guide orient="horz" pos="1080"/>
        <p:guide orient="horz" pos="720"/>
        <p:guide orient="horz" pos="4036"/>
        <p:guide orient="horz" pos="3024"/>
        <p:guide orient="horz" pos="3388"/>
        <p:guide orient="horz" pos="1872"/>
        <p:guide orient="horz" pos="2160"/>
        <p:guide pos="432"/>
        <p:guide pos="1296"/>
        <p:guide pos="4320"/>
        <p:guide pos="2880"/>
        <p:guide pos="1056"/>
        <p:guide pos="144"/>
        <p:guide pos="812"/>
        <p:guide pos="5472"/>
      </p:guideLst>
    </p:cSldViewPr>
  </p:slideViewPr>
  <p:outlineViewPr>
    <p:cViewPr>
      <p:scale>
        <a:sx n="33" d="100"/>
        <a:sy n="33" d="100"/>
      </p:scale>
      <p:origin x="0" y="5080"/>
    </p:cViewPr>
  </p:outlineViewPr>
  <p:notesTextViewPr>
    <p:cViewPr>
      <p:scale>
        <a:sx n="100" d="100"/>
        <a:sy n="100" d="100"/>
      </p:scale>
      <p:origin x="0" y="0"/>
    </p:cViewPr>
  </p:notesTextViewPr>
  <p:sorterViewPr>
    <p:cViewPr>
      <p:scale>
        <a:sx n="93" d="100"/>
        <a:sy n="93"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slide" Target="slides/slide210.xml"/><Relationship Id="rId6" Type="http://schemas.openxmlformats.org/officeDocument/2006/relationships/slideMaster" Target="slideMasters/slideMaster6.xml"/><Relationship Id="rId238" Type="http://schemas.openxmlformats.org/officeDocument/2006/relationships/slide" Target="slides/slide231.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291" Type="http://schemas.openxmlformats.org/officeDocument/2006/relationships/slide" Target="slides/slide284.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slide" Target="slides/slide221.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281" Type="http://schemas.openxmlformats.org/officeDocument/2006/relationships/slide" Target="slides/slide274.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39" Type="http://schemas.openxmlformats.org/officeDocument/2006/relationships/slide" Target="slides/slide232.xml"/><Relationship Id="rId250" Type="http://schemas.openxmlformats.org/officeDocument/2006/relationships/slide" Target="slides/slide243.xml"/><Relationship Id="rId271" Type="http://schemas.openxmlformats.org/officeDocument/2006/relationships/slide" Target="slides/slide264.xml"/><Relationship Id="rId292" Type="http://schemas.openxmlformats.org/officeDocument/2006/relationships/slide" Target="slides/slide285.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slide" Target="slides/slide265.xml"/><Relationship Id="rId293" Type="http://schemas.openxmlformats.org/officeDocument/2006/relationships/notesMaster" Target="notesMasters/notesMaster1.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283" Type="http://schemas.openxmlformats.org/officeDocument/2006/relationships/slide" Target="slides/slide276.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presProps" Target="presProps.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viewProps" Target="view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theme" Target="theme/theme1.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tableStyles" Target="tableStyles.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slide" Target="slides/slide28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s>
</file>

<file path=ppt/diagrams/colors1.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3">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BB45C95-CC2F-1748-8F95-BF3805549D7F}" type="doc">
      <dgm:prSet loTypeId="urn:microsoft.com/office/officeart/2005/8/layout/radial4#2" loCatId="" qsTypeId="urn:microsoft.com/office/officeart/2005/8/quickstyle/simple4#2" qsCatId="simple" csTypeId="urn:microsoft.com/office/officeart/2005/8/colors/accent2_2#2" csCatId="accent2" phldr="1"/>
      <dgm:spPr/>
      <dgm:t>
        <a:bodyPr/>
        <a:lstStyle/>
        <a:p>
          <a:endParaRPr lang="en-US"/>
        </a:p>
      </dgm:t>
    </dgm:pt>
    <dgm:pt modelId="{0482F028-A970-C34A-8A27-4088AEF41B00}">
      <dgm:prSet phldrT="[Text]"/>
      <dgm:spPr/>
      <dgm:t>
        <a:bodyPr/>
        <a:lstStyle/>
        <a:p>
          <a:r>
            <a:rPr lang="en-US" dirty="0"/>
            <a:t>Profit Responsibility</a:t>
          </a:r>
        </a:p>
      </dgm:t>
    </dgm:pt>
    <dgm:pt modelId="{B66FDC73-3C09-5442-A161-D6E926D7C380}" type="parTrans" cxnId="{758FA699-B92C-2C4E-8D2D-B1D984660456}">
      <dgm:prSet/>
      <dgm:spPr/>
      <dgm:t>
        <a:bodyPr/>
        <a:lstStyle/>
        <a:p>
          <a:endParaRPr lang="en-US">
            <a:solidFill>
              <a:srgbClr val="000000"/>
            </a:solidFill>
          </a:endParaRPr>
        </a:p>
      </dgm:t>
    </dgm:pt>
    <dgm:pt modelId="{51B69AC1-BCE0-DF4C-9771-DC5A4B06D7D1}" type="sibTrans" cxnId="{758FA699-B92C-2C4E-8D2D-B1D984660456}">
      <dgm:prSet/>
      <dgm:spPr/>
      <dgm:t>
        <a:bodyPr/>
        <a:lstStyle/>
        <a:p>
          <a:endParaRPr lang="en-US">
            <a:solidFill>
              <a:srgbClr val="000000"/>
            </a:solidFill>
          </a:endParaRPr>
        </a:p>
      </dgm:t>
    </dgm:pt>
    <dgm:pt modelId="{D04DF25A-863D-9A4C-962C-645741B63078}">
      <dgm:prSet phldrT="[Text]"/>
      <dgm:spPr/>
      <dgm:t>
        <a:bodyPr/>
        <a:lstStyle/>
        <a:p>
          <a:r>
            <a:rPr lang="en-US" dirty="0"/>
            <a:t>Warranty/Claim Policies</a:t>
          </a:r>
        </a:p>
      </dgm:t>
    </dgm:pt>
    <dgm:pt modelId="{EAC9B761-52D2-E84B-8B23-0558D2C51944}" type="parTrans" cxnId="{79BC012B-5CFF-2447-A2BD-5293031A3FDF}">
      <dgm:prSet/>
      <dgm:spPr/>
      <dgm:t>
        <a:bodyPr/>
        <a:lstStyle/>
        <a:p>
          <a:endParaRPr lang="en-US" dirty="0">
            <a:solidFill>
              <a:srgbClr val="000000"/>
            </a:solidFill>
          </a:endParaRPr>
        </a:p>
      </dgm:t>
    </dgm:pt>
    <dgm:pt modelId="{4F901725-E01E-8D4B-B92B-EB86F4E1CD8B}" type="sibTrans" cxnId="{79BC012B-5CFF-2447-A2BD-5293031A3FDF}">
      <dgm:prSet/>
      <dgm:spPr/>
      <dgm:t>
        <a:bodyPr/>
        <a:lstStyle/>
        <a:p>
          <a:endParaRPr lang="en-US">
            <a:solidFill>
              <a:srgbClr val="000000"/>
            </a:solidFill>
          </a:endParaRPr>
        </a:p>
      </dgm:t>
    </dgm:pt>
    <dgm:pt modelId="{E3C4D46D-72D4-A641-AD7E-CF1B7AA04FFE}">
      <dgm:prSet phldrT="[Text]"/>
      <dgm:spPr/>
      <dgm:t>
        <a:bodyPr/>
        <a:lstStyle/>
        <a:p>
          <a:r>
            <a:rPr lang="en-US" dirty="0"/>
            <a:t>Technical Capabilities</a:t>
          </a:r>
        </a:p>
      </dgm:t>
    </dgm:pt>
    <dgm:pt modelId="{996D02D3-FD46-9F41-982A-3AA2C42567DA}" type="parTrans" cxnId="{A8B50396-BD62-C54D-9DAB-88259DF018DE}">
      <dgm:prSet/>
      <dgm:spPr/>
      <dgm:t>
        <a:bodyPr/>
        <a:lstStyle/>
        <a:p>
          <a:endParaRPr lang="en-US" dirty="0">
            <a:solidFill>
              <a:srgbClr val="000000"/>
            </a:solidFill>
          </a:endParaRPr>
        </a:p>
      </dgm:t>
    </dgm:pt>
    <dgm:pt modelId="{0ED887FA-D843-B54E-B1B1-92695CF7F931}" type="sibTrans" cxnId="{A8B50396-BD62-C54D-9DAB-88259DF018DE}">
      <dgm:prSet/>
      <dgm:spPr/>
      <dgm:t>
        <a:bodyPr/>
        <a:lstStyle/>
        <a:p>
          <a:endParaRPr lang="en-US">
            <a:solidFill>
              <a:srgbClr val="000000"/>
            </a:solidFill>
          </a:endParaRPr>
        </a:p>
      </dgm:t>
    </dgm:pt>
    <dgm:pt modelId="{277731E2-7322-9343-B781-5E23EE67A32E}">
      <dgm:prSet phldrT="[Text]"/>
      <dgm:spPr/>
      <dgm:t>
        <a:bodyPr/>
        <a:lstStyle/>
        <a:p>
          <a:r>
            <a:rPr lang="en-US" dirty="0"/>
            <a:t>Price</a:t>
          </a:r>
        </a:p>
      </dgm:t>
    </dgm:pt>
    <dgm:pt modelId="{65A70B88-8316-5548-BFD5-679AC60A81DE}" type="parTrans" cxnId="{AFBACF78-B859-5345-82C8-5AAA37B4C888}">
      <dgm:prSet/>
      <dgm:spPr/>
      <dgm:t>
        <a:bodyPr/>
        <a:lstStyle/>
        <a:p>
          <a:endParaRPr lang="en-US" dirty="0">
            <a:solidFill>
              <a:srgbClr val="000000"/>
            </a:solidFill>
          </a:endParaRPr>
        </a:p>
      </dgm:t>
    </dgm:pt>
    <dgm:pt modelId="{3DB85FB9-12DB-AB49-A9C3-34FB81038790}" type="sibTrans" cxnId="{AFBACF78-B859-5345-82C8-5AAA37B4C888}">
      <dgm:prSet/>
      <dgm:spPr/>
      <dgm:t>
        <a:bodyPr/>
        <a:lstStyle/>
        <a:p>
          <a:endParaRPr lang="en-US">
            <a:solidFill>
              <a:srgbClr val="000000"/>
            </a:solidFill>
          </a:endParaRPr>
        </a:p>
      </dgm:t>
    </dgm:pt>
    <dgm:pt modelId="{331E0754-4C68-0348-9415-4F7977545BF8}">
      <dgm:prSet phldrT="[Text]"/>
      <dgm:spPr/>
      <dgm:t>
        <a:bodyPr/>
        <a:lstStyle/>
        <a:p>
          <a:r>
            <a:rPr lang="en-US" dirty="0"/>
            <a:t>Quality Specifications</a:t>
          </a:r>
        </a:p>
      </dgm:t>
    </dgm:pt>
    <dgm:pt modelId="{B96B481F-2606-AC45-932F-08A284B09B39}" type="parTrans" cxnId="{EF2A30FD-CCC5-174C-B547-257020588B7B}">
      <dgm:prSet/>
      <dgm:spPr/>
      <dgm:t>
        <a:bodyPr/>
        <a:lstStyle/>
        <a:p>
          <a:endParaRPr lang="en-US" dirty="0">
            <a:solidFill>
              <a:srgbClr val="000000"/>
            </a:solidFill>
          </a:endParaRPr>
        </a:p>
      </dgm:t>
    </dgm:pt>
    <dgm:pt modelId="{A6BEB97A-D802-284D-A861-ABA52DB3993D}" type="sibTrans" cxnId="{EF2A30FD-CCC5-174C-B547-257020588B7B}">
      <dgm:prSet/>
      <dgm:spPr/>
      <dgm:t>
        <a:bodyPr/>
        <a:lstStyle/>
        <a:p>
          <a:endParaRPr lang="en-US">
            <a:solidFill>
              <a:srgbClr val="000000"/>
            </a:solidFill>
          </a:endParaRPr>
        </a:p>
      </dgm:t>
    </dgm:pt>
    <dgm:pt modelId="{97B92205-534E-3F41-8E82-E6241296D172}">
      <dgm:prSet phldrT="[Text]"/>
      <dgm:spPr/>
      <dgm:t>
        <a:bodyPr/>
        <a:lstStyle/>
        <a:p>
          <a:r>
            <a:rPr lang="en-US" dirty="0"/>
            <a:t>Delivery Schedules</a:t>
          </a:r>
        </a:p>
      </dgm:t>
    </dgm:pt>
    <dgm:pt modelId="{233B380B-4A63-DF42-8800-D3F1F5FF79A2}" type="parTrans" cxnId="{C50F2DDD-56DB-AE47-ADEB-3A3B3346FA30}">
      <dgm:prSet/>
      <dgm:spPr/>
      <dgm:t>
        <a:bodyPr/>
        <a:lstStyle/>
        <a:p>
          <a:endParaRPr lang="en-US" dirty="0">
            <a:solidFill>
              <a:srgbClr val="000000"/>
            </a:solidFill>
          </a:endParaRPr>
        </a:p>
      </dgm:t>
    </dgm:pt>
    <dgm:pt modelId="{4C66E126-CD6B-EF4B-8CFF-B9B24A236DAF}" type="sibTrans" cxnId="{C50F2DDD-56DB-AE47-ADEB-3A3B3346FA30}">
      <dgm:prSet/>
      <dgm:spPr/>
      <dgm:t>
        <a:bodyPr/>
        <a:lstStyle/>
        <a:p>
          <a:endParaRPr lang="en-US">
            <a:solidFill>
              <a:srgbClr val="000000"/>
            </a:solidFill>
          </a:endParaRPr>
        </a:p>
      </dgm:t>
    </dgm:pt>
    <dgm:pt modelId="{57E1D4AD-4D30-B84E-9114-E796D30EFEE6}">
      <dgm:prSet phldrT="[Text]"/>
      <dgm:spPr/>
      <dgm:t>
        <a:bodyPr/>
        <a:lstStyle/>
        <a:p>
          <a:r>
            <a:rPr lang="en-US" dirty="0"/>
            <a:t>Past Performance</a:t>
          </a:r>
        </a:p>
      </dgm:t>
    </dgm:pt>
    <dgm:pt modelId="{419F8A56-2F63-EA4C-840B-3BEEA7544F55}" type="parTrans" cxnId="{62FAC7CA-5F36-2A43-909C-0479EC7C8A5F}">
      <dgm:prSet/>
      <dgm:spPr/>
      <dgm:t>
        <a:bodyPr/>
        <a:lstStyle/>
        <a:p>
          <a:endParaRPr lang="en-US" dirty="0">
            <a:solidFill>
              <a:srgbClr val="000000"/>
            </a:solidFill>
          </a:endParaRPr>
        </a:p>
      </dgm:t>
    </dgm:pt>
    <dgm:pt modelId="{A8F9EDE9-12BA-4642-B11F-B6240EEB818D}" type="sibTrans" cxnId="{62FAC7CA-5F36-2A43-909C-0479EC7C8A5F}">
      <dgm:prSet/>
      <dgm:spPr/>
      <dgm:t>
        <a:bodyPr/>
        <a:lstStyle/>
        <a:p>
          <a:endParaRPr lang="en-US">
            <a:solidFill>
              <a:srgbClr val="000000"/>
            </a:solidFill>
          </a:endParaRPr>
        </a:p>
      </dgm:t>
    </dgm:pt>
    <dgm:pt modelId="{1DE23323-BBD4-C444-9723-5BA8490349A1}">
      <dgm:prSet phldrT="[Text]"/>
      <dgm:spPr/>
      <dgm:t>
        <a:bodyPr/>
        <a:lstStyle/>
        <a:p>
          <a:r>
            <a:rPr lang="en-US" dirty="0"/>
            <a:t>Product Facilities/Capacity</a:t>
          </a:r>
        </a:p>
      </dgm:t>
    </dgm:pt>
    <dgm:pt modelId="{619A8B30-BB85-9642-9CBD-B867ACFC5DC5}" type="parTrans" cxnId="{1168E4BF-D273-C448-BDEE-18A0927B82E7}">
      <dgm:prSet/>
      <dgm:spPr/>
      <dgm:t>
        <a:bodyPr/>
        <a:lstStyle/>
        <a:p>
          <a:endParaRPr lang="en-US" dirty="0">
            <a:solidFill>
              <a:srgbClr val="000000"/>
            </a:solidFill>
          </a:endParaRPr>
        </a:p>
      </dgm:t>
    </dgm:pt>
    <dgm:pt modelId="{567A0D4B-F6C1-4C42-BE92-32604F623C9F}" type="sibTrans" cxnId="{1168E4BF-D273-C448-BDEE-18A0927B82E7}">
      <dgm:prSet/>
      <dgm:spPr/>
      <dgm:t>
        <a:bodyPr/>
        <a:lstStyle/>
        <a:p>
          <a:endParaRPr lang="en-US">
            <a:solidFill>
              <a:srgbClr val="000000"/>
            </a:solidFill>
          </a:endParaRPr>
        </a:p>
      </dgm:t>
    </dgm:pt>
    <dgm:pt modelId="{1B126D92-9B15-C04C-8FDA-0FC189C1D0BE}" type="pres">
      <dgm:prSet presAssocID="{2BB45C95-CC2F-1748-8F95-BF3805549D7F}" presName="cycle" presStyleCnt="0">
        <dgm:presLayoutVars>
          <dgm:chMax val="1"/>
          <dgm:dir/>
          <dgm:animLvl val="ctr"/>
          <dgm:resizeHandles val="exact"/>
        </dgm:presLayoutVars>
      </dgm:prSet>
      <dgm:spPr/>
    </dgm:pt>
    <dgm:pt modelId="{D714BEA8-899B-9A47-891C-A45C018F7022}" type="pres">
      <dgm:prSet presAssocID="{0482F028-A970-C34A-8A27-4088AEF41B00}" presName="centerShape" presStyleLbl="node0" presStyleIdx="0" presStyleCnt="1"/>
      <dgm:spPr/>
    </dgm:pt>
    <dgm:pt modelId="{0F4E90CB-2D73-F649-8EE8-7B60CD85FF10}" type="pres">
      <dgm:prSet presAssocID="{EAC9B761-52D2-E84B-8B23-0558D2C51944}" presName="parTrans" presStyleLbl="bgSibTrans2D1" presStyleIdx="0" presStyleCnt="7"/>
      <dgm:spPr/>
    </dgm:pt>
    <dgm:pt modelId="{08643D50-9FC1-EE4D-B886-F276377C5092}" type="pres">
      <dgm:prSet presAssocID="{D04DF25A-863D-9A4C-962C-645741B63078}" presName="node" presStyleLbl="node1" presStyleIdx="0" presStyleCnt="7">
        <dgm:presLayoutVars>
          <dgm:bulletEnabled val="1"/>
        </dgm:presLayoutVars>
      </dgm:prSet>
      <dgm:spPr/>
    </dgm:pt>
    <dgm:pt modelId="{D0211EC5-1E9E-444C-81A7-DB83B2A365E9}" type="pres">
      <dgm:prSet presAssocID="{996D02D3-FD46-9F41-982A-3AA2C42567DA}" presName="parTrans" presStyleLbl="bgSibTrans2D1" presStyleIdx="1" presStyleCnt="7"/>
      <dgm:spPr/>
    </dgm:pt>
    <dgm:pt modelId="{C788BFD8-28D2-DE46-BA40-AB5EB938C013}" type="pres">
      <dgm:prSet presAssocID="{E3C4D46D-72D4-A641-AD7E-CF1B7AA04FFE}" presName="node" presStyleLbl="node1" presStyleIdx="1" presStyleCnt="7">
        <dgm:presLayoutVars>
          <dgm:bulletEnabled val="1"/>
        </dgm:presLayoutVars>
      </dgm:prSet>
      <dgm:spPr/>
    </dgm:pt>
    <dgm:pt modelId="{8AAE9CE4-EDA6-1442-8E0B-7C75DCF2EEA8}" type="pres">
      <dgm:prSet presAssocID="{65A70B88-8316-5548-BFD5-679AC60A81DE}" presName="parTrans" presStyleLbl="bgSibTrans2D1" presStyleIdx="2" presStyleCnt="7"/>
      <dgm:spPr/>
    </dgm:pt>
    <dgm:pt modelId="{C5A65962-2448-A04A-9095-A53F87143E99}" type="pres">
      <dgm:prSet presAssocID="{277731E2-7322-9343-B781-5E23EE67A32E}" presName="node" presStyleLbl="node1" presStyleIdx="2" presStyleCnt="7">
        <dgm:presLayoutVars>
          <dgm:bulletEnabled val="1"/>
        </dgm:presLayoutVars>
      </dgm:prSet>
      <dgm:spPr/>
    </dgm:pt>
    <dgm:pt modelId="{3C987695-D461-4243-8D67-AA3933C964FE}" type="pres">
      <dgm:prSet presAssocID="{B96B481F-2606-AC45-932F-08A284B09B39}" presName="parTrans" presStyleLbl="bgSibTrans2D1" presStyleIdx="3" presStyleCnt="7"/>
      <dgm:spPr/>
    </dgm:pt>
    <dgm:pt modelId="{27F4B22B-1FCA-1A49-A568-DC8D025F3AF3}" type="pres">
      <dgm:prSet presAssocID="{331E0754-4C68-0348-9415-4F7977545BF8}" presName="node" presStyleLbl="node1" presStyleIdx="3" presStyleCnt="7">
        <dgm:presLayoutVars>
          <dgm:bulletEnabled val="1"/>
        </dgm:presLayoutVars>
      </dgm:prSet>
      <dgm:spPr/>
    </dgm:pt>
    <dgm:pt modelId="{0C292CB7-4E21-834C-A008-EEA59671BF03}" type="pres">
      <dgm:prSet presAssocID="{233B380B-4A63-DF42-8800-D3F1F5FF79A2}" presName="parTrans" presStyleLbl="bgSibTrans2D1" presStyleIdx="4" presStyleCnt="7"/>
      <dgm:spPr/>
    </dgm:pt>
    <dgm:pt modelId="{16FD099A-0AF1-0B40-B413-616E4CD72C0C}" type="pres">
      <dgm:prSet presAssocID="{97B92205-534E-3F41-8E82-E6241296D172}" presName="node" presStyleLbl="node1" presStyleIdx="4" presStyleCnt="7">
        <dgm:presLayoutVars>
          <dgm:bulletEnabled val="1"/>
        </dgm:presLayoutVars>
      </dgm:prSet>
      <dgm:spPr/>
    </dgm:pt>
    <dgm:pt modelId="{CC780432-38D4-284E-902D-36C77D36DD20}" type="pres">
      <dgm:prSet presAssocID="{419F8A56-2F63-EA4C-840B-3BEEA7544F55}" presName="parTrans" presStyleLbl="bgSibTrans2D1" presStyleIdx="5" presStyleCnt="7"/>
      <dgm:spPr/>
    </dgm:pt>
    <dgm:pt modelId="{5842EA05-2759-5249-8A4F-586BC3340DA8}" type="pres">
      <dgm:prSet presAssocID="{57E1D4AD-4D30-B84E-9114-E796D30EFEE6}" presName="node" presStyleLbl="node1" presStyleIdx="5" presStyleCnt="7">
        <dgm:presLayoutVars>
          <dgm:bulletEnabled val="1"/>
        </dgm:presLayoutVars>
      </dgm:prSet>
      <dgm:spPr/>
    </dgm:pt>
    <dgm:pt modelId="{70B8AC11-2030-CA48-A79C-95D6DF12333D}" type="pres">
      <dgm:prSet presAssocID="{619A8B30-BB85-9642-9CBD-B867ACFC5DC5}" presName="parTrans" presStyleLbl="bgSibTrans2D1" presStyleIdx="6" presStyleCnt="7"/>
      <dgm:spPr/>
    </dgm:pt>
    <dgm:pt modelId="{75F211D1-C9B8-7A48-88C3-34B454164CC3}" type="pres">
      <dgm:prSet presAssocID="{1DE23323-BBD4-C444-9723-5BA8490349A1}" presName="node" presStyleLbl="node1" presStyleIdx="6" presStyleCnt="7">
        <dgm:presLayoutVars>
          <dgm:bulletEnabled val="1"/>
        </dgm:presLayoutVars>
      </dgm:prSet>
      <dgm:spPr/>
    </dgm:pt>
  </dgm:ptLst>
  <dgm:cxnLst>
    <dgm:cxn modelId="{10CCF705-70A5-2349-82C0-D6EC76BE380F}" type="presOf" srcId="{996D02D3-FD46-9F41-982A-3AA2C42567DA}" destId="{D0211EC5-1E9E-444C-81A7-DB83B2A365E9}" srcOrd="0" destOrd="0" presId="urn:microsoft.com/office/officeart/2005/8/layout/radial4#2"/>
    <dgm:cxn modelId="{6AB36611-76DE-904E-A9F5-AA4385B5AEC4}" type="presOf" srcId="{419F8A56-2F63-EA4C-840B-3BEEA7544F55}" destId="{CC780432-38D4-284E-902D-36C77D36DD20}" srcOrd="0" destOrd="0" presId="urn:microsoft.com/office/officeart/2005/8/layout/radial4#2"/>
    <dgm:cxn modelId="{6444E511-0F3B-2045-B1B9-E355DE1ADE61}" type="presOf" srcId="{97B92205-534E-3F41-8E82-E6241296D172}" destId="{16FD099A-0AF1-0B40-B413-616E4CD72C0C}" srcOrd="0" destOrd="0" presId="urn:microsoft.com/office/officeart/2005/8/layout/radial4#2"/>
    <dgm:cxn modelId="{2D72DE21-A6C4-444D-A0C4-E8E98729B6DD}" type="presOf" srcId="{EAC9B761-52D2-E84B-8B23-0558D2C51944}" destId="{0F4E90CB-2D73-F649-8EE8-7B60CD85FF10}" srcOrd="0" destOrd="0" presId="urn:microsoft.com/office/officeart/2005/8/layout/radial4#2"/>
    <dgm:cxn modelId="{79BC012B-5CFF-2447-A2BD-5293031A3FDF}" srcId="{0482F028-A970-C34A-8A27-4088AEF41B00}" destId="{D04DF25A-863D-9A4C-962C-645741B63078}" srcOrd="0" destOrd="0" parTransId="{EAC9B761-52D2-E84B-8B23-0558D2C51944}" sibTransId="{4F901725-E01E-8D4B-B92B-EB86F4E1CD8B}"/>
    <dgm:cxn modelId="{20FAB82D-B211-F743-958F-E9684CCFDA24}" type="presOf" srcId="{E3C4D46D-72D4-A641-AD7E-CF1B7AA04FFE}" destId="{C788BFD8-28D2-DE46-BA40-AB5EB938C013}" srcOrd="0" destOrd="0" presId="urn:microsoft.com/office/officeart/2005/8/layout/radial4#2"/>
    <dgm:cxn modelId="{FF03BF2D-8C86-4740-A6B6-5AB78BF0581A}" type="presOf" srcId="{57E1D4AD-4D30-B84E-9114-E796D30EFEE6}" destId="{5842EA05-2759-5249-8A4F-586BC3340DA8}" srcOrd="0" destOrd="0" presId="urn:microsoft.com/office/officeart/2005/8/layout/radial4#2"/>
    <dgm:cxn modelId="{CF500960-F11A-734E-8EE8-E32ACF3B2B3C}" type="presOf" srcId="{277731E2-7322-9343-B781-5E23EE67A32E}" destId="{C5A65962-2448-A04A-9095-A53F87143E99}" srcOrd="0" destOrd="0" presId="urn:microsoft.com/office/officeart/2005/8/layout/radial4#2"/>
    <dgm:cxn modelId="{7F7B7E77-8A81-824D-A7ED-6113EF3781E1}" type="presOf" srcId="{D04DF25A-863D-9A4C-962C-645741B63078}" destId="{08643D50-9FC1-EE4D-B886-F276377C5092}" srcOrd="0" destOrd="0" presId="urn:microsoft.com/office/officeart/2005/8/layout/radial4#2"/>
    <dgm:cxn modelId="{AFBACF78-B859-5345-82C8-5AAA37B4C888}" srcId="{0482F028-A970-C34A-8A27-4088AEF41B00}" destId="{277731E2-7322-9343-B781-5E23EE67A32E}" srcOrd="2" destOrd="0" parTransId="{65A70B88-8316-5548-BFD5-679AC60A81DE}" sibTransId="{3DB85FB9-12DB-AB49-A9C3-34FB81038790}"/>
    <dgm:cxn modelId="{853C6C86-4E3C-1A4C-BC9D-49EC98A44CEE}" type="presOf" srcId="{2BB45C95-CC2F-1748-8F95-BF3805549D7F}" destId="{1B126D92-9B15-C04C-8FDA-0FC189C1D0BE}" srcOrd="0" destOrd="0" presId="urn:microsoft.com/office/officeart/2005/8/layout/radial4#2"/>
    <dgm:cxn modelId="{43E96E88-0CDD-D644-88EC-7D5DD6C24D2F}" type="presOf" srcId="{0482F028-A970-C34A-8A27-4088AEF41B00}" destId="{D714BEA8-899B-9A47-891C-A45C018F7022}" srcOrd="0" destOrd="0" presId="urn:microsoft.com/office/officeart/2005/8/layout/radial4#2"/>
    <dgm:cxn modelId="{A8B50396-BD62-C54D-9DAB-88259DF018DE}" srcId="{0482F028-A970-C34A-8A27-4088AEF41B00}" destId="{E3C4D46D-72D4-A641-AD7E-CF1B7AA04FFE}" srcOrd="1" destOrd="0" parTransId="{996D02D3-FD46-9F41-982A-3AA2C42567DA}" sibTransId="{0ED887FA-D843-B54E-B1B1-92695CF7F931}"/>
    <dgm:cxn modelId="{758FA699-B92C-2C4E-8D2D-B1D984660456}" srcId="{2BB45C95-CC2F-1748-8F95-BF3805549D7F}" destId="{0482F028-A970-C34A-8A27-4088AEF41B00}" srcOrd="0" destOrd="0" parTransId="{B66FDC73-3C09-5442-A161-D6E926D7C380}" sibTransId="{51B69AC1-BCE0-DF4C-9771-DC5A4B06D7D1}"/>
    <dgm:cxn modelId="{57B93FB1-5967-1F4B-A8B8-88804298D789}" type="presOf" srcId="{331E0754-4C68-0348-9415-4F7977545BF8}" destId="{27F4B22B-1FCA-1A49-A568-DC8D025F3AF3}" srcOrd="0" destOrd="0" presId="urn:microsoft.com/office/officeart/2005/8/layout/radial4#2"/>
    <dgm:cxn modelId="{9FCA8AB2-D27B-B046-97EC-337DEE5CEEB4}" type="presOf" srcId="{1DE23323-BBD4-C444-9723-5BA8490349A1}" destId="{75F211D1-C9B8-7A48-88C3-34B454164CC3}" srcOrd="0" destOrd="0" presId="urn:microsoft.com/office/officeart/2005/8/layout/radial4#2"/>
    <dgm:cxn modelId="{A5AEAAB4-C8E0-D345-B8D4-4762FEA68BDD}" type="presOf" srcId="{233B380B-4A63-DF42-8800-D3F1F5FF79A2}" destId="{0C292CB7-4E21-834C-A008-EEA59671BF03}" srcOrd="0" destOrd="0" presId="urn:microsoft.com/office/officeart/2005/8/layout/radial4#2"/>
    <dgm:cxn modelId="{31580FBB-EBA3-6A4F-8989-2EA3B9A253A2}" type="presOf" srcId="{619A8B30-BB85-9642-9CBD-B867ACFC5DC5}" destId="{70B8AC11-2030-CA48-A79C-95D6DF12333D}" srcOrd="0" destOrd="0" presId="urn:microsoft.com/office/officeart/2005/8/layout/radial4#2"/>
    <dgm:cxn modelId="{1168E4BF-D273-C448-BDEE-18A0927B82E7}" srcId="{0482F028-A970-C34A-8A27-4088AEF41B00}" destId="{1DE23323-BBD4-C444-9723-5BA8490349A1}" srcOrd="6" destOrd="0" parTransId="{619A8B30-BB85-9642-9CBD-B867ACFC5DC5}" sibTransId="{567A0D4B-F6C1-4C42-BE92-32604F623C9F}"/>
    <dgm:cxn modelId="{62FAC7CA-5F36-2A43-909C-0479EC7C8A5F}" srcId="{0482F028-A970-C34A-8A27-4088AEF41B00}" destId="{57E1D4AD-4D30-B84E-9114-E796D30EFEE6}" srcOrd="5" destOrd="0" parTransId="{419F8A56-2F63-EA4C-840B-3BEEA7544F55}" sibTransId="{A8F9EDE9-12BA-4642-B11F-B6240EEB818D}"/>
    <dgm:cxn modelId="{CC0811D3-F4BA-9640-9DC1-3F972EDD9638}" type="presOf" srcId="{65A70B88-8316-5548-BFD5-679AC60A81DE}" destId="{8AAE9CE4-EDA6-1442-8E0B-7C75DCF2EEA8}" srcOrd="0" destOrd="0" presId="urn:microsoft.com/office/officeart/2005/8/layout/radial4#2"/>
    <dgm:cxn modelId="{C50F2DDD-56DB-AE47-ADEB-3A3B3346FA30}" srcId="{0482F028-A970-C34A-8A27-4088AEF41B00}" destId="{97B92205-534E-3F41-8E82-E6241296D172}" srcOrd="4" destOrd="0" parTransId="{233B380B-4A63-DF42-8800-D3F1F5FF79A2}" sibTransId="{4C66E126-CD6B-EF4B-8CFF-B9B24A236DAF}"/>
    <dgm:cxn modelId="{CC2D63F3-F11E-4A46-BC7B-7A41E590732C}" type="presOf" srcId="{B96B481F-2606-AC45-932F-08A284B09B39}" destId="{3C987695-D461-4243-8D67-AA3933C964FE}" srcOrd="0" destOrd="0" presId="urn:microsoft.com/office/officeart/2005/8/layout/radial4#2"/>
    <dgm:cxn modelId="{EF2A30FD-CCC5-174C-B547-257020588B7B}" srcId="{0482F028-A970-C34A-8A27-4088AEF41B00}" destId="{331E0754-4C68-0348-9415-4F7977545BF8}" srcOrd="3" destOrd="0" parTransId="{B96B481F-2606-AC45-932F-08A284B09B39}" sibTransId="{A6BEB97A-D802-284D-A861-ABA52DB3993D}"/>
    <dgm:cxn modelId="{8F23914B-CA32-144F-A539-4ED703A7AEB3}" type="presParOf" srcId="{1B126D92-9B15-C04C-8FDA-0FC189C1D0BE}" destId="{D714BEA8-899B-9A47-891C-A45C018F7022}" srcOrd="0" destOrd="0" presId="urn:microsoft.com/office/officeart/2005/8/layout/radial4#2"/>
    <dgm:cxn modelId="{4529A46E-544F-1943-BE9E-214C834F4EC0}" type="presParOf" srcId="{1B126D92-9B15-C04C-8FDA-0FC189C1D0BE}" destId="{0F4E90CB-2D73-F649-8EE8-7B60CD85FF10}" srcOrd="1" destOrd="0" presId="urn:microsoft.com/office/officeart/2005/8/layout/radial4#2"/>
    <dgm:cxn modelId="{FB713552-4346-304E-924F-2BD6A0325360}" type="presParOf" srcId="{1B126D92-9B15-C04C-8FDA-0FC189C1D0BE}" destId="{08643D50-9FC1-EE4D-B886-F276377C5092}" srcOrd="2" destOrd="0" presId="urn:microsoft.com/office/officeart/2005/8/layout/radial4#2"/>
    <dgm:cxn modelId="{780A14C1-1372-3C49-A327-04C5BCE014A7}" type="presParOf" srcId="{1B126D92-9B15-C04C-8FDA-0FC189C1D0BE}" destId="{D0211EC5-1E9E-444C-81A7-DB83B2A365E9}" srcOrd="3" destOrd="0" presId="urn:microsoft.com/office/officeart/2005/8/layout/radial4#2"/>
    <dgm:cxn modelId="{337945C9-D723-4C4A-AFD9-C46717214BC6}" type="presParOf" srcId="{1B126D92-9B15-C04C-8FDA-0FC189C1D0BE}" destId="{C788BFD8-28D2-DE46-BA40-AB5EB938C013}" srcOrd="4" destOrd="0" presId="urn:microsoft.com/office/officeart/2005/8/layout/radial4#2"/>
    <dgm:cxn modelId="{B8BC0260-2E66-CA40-9DA1-CCD9FAFBFE19}" type="presParOf" srcId="{1B126D92-9B15-C04C-8FDA-0FC189C1D0BE}" destId="{8AAE9CE4-EDA6-1442-8E0B-7C75DCF2EEA8}" srcOrd="5" destOrd="0" presId="urn:microsoft.com/office/officeart/2005/8/layout/radial4#2"/>
    <dgm:cxn modelId="{E97EFC72-877F-2A4F-B85C-16CE6F1A9B1C}" type="presParOf" srcId="{1B126D92-9B15-C04C-8FDA-0FC189C1D0BE}" destId="{C5A65962-2448-A04A-9095-A53F87143E99}" srcOrd="6" destOrd="0" presId="urn:microsoft.com/office/officeart/2005/8/layout/radial4#2"/>
    <dgm:cxn modelId="{DDA79DFE-1A9F-1941-99C4-C1661C453951}" type="presParOf" srcId="{1B126D92-9B15-C04C-8FDA-0FC189C1D0BE}" destId="{3C987695-D461-4243-8D67-AA3933C964FE}" srcOrd="7" destOrd="0" presId="urn:microsoft.com/office/officeart/2005/8/layout/radial4#2"/>
    <dgm:cxn modelId="{68CB3D73-3989-EF48-A697-BB1F7051CDA6}" type="presParOf" srcId="{1B126D92-9B15-C04C-8FDA-0FC189C1D0BE}" destId="{27F4B22B-1FCA-1A49-A568-DC8D025F3AF3}" srcOrd="8" destOrd="0" presId="urn:microsoft.com/office/officeart/2005/8/layout/radial4#2"/>
    <dgm:cxn modelId="{9C66EACD-9B06-704B-8E34-9C3BF63E2DC7}" type="presParOf" srcId="{1B126D92-9B15-C04C-8FDA-0FC189C1D0BE}" destId="{0C292CB7-4E21-834C-A008-EEA59671BF03}" srcOrd="9" destOrd="0" presId="urn:microsoft.com/office/officeart/2005/8/layout/radial4#2"/>
    <dgm:cxn modelId="{C38A678D-3EEF-5E4F-B46C-9A3F20006321}" type="presParOf" srcId="{1B126D92-9B15-C04C-8FDA-0FC189C1D0BE}" destId="{16FD099A-0AF1-0B40-B413-616E4CD72C0C}" srcOrd="10" destOrd="0" presId="urn:microsoft.com/office/officeart/2005/8/layout/radial4#2"/>
    <dgm:cxn modelId="{AF3293CC-326A-C149-A023-815B39539E04}" type="presParOf" srcId="{1B126D92-9B15-C04C-8FDA-0FC189C1D0BE}" destId="{CC780432-38D4-284E-902D-36C77D36DD20}" srcOrd="11" destOrd="0" presId="urn:microsoft.com/office/officeart/2005/8/layout/radial4#2"/>
    <dgm:cxn modelId="{7FC5F204-C5C7-8846-ACB4-C7A212D95FAA}" type="presParOf" srcId="{1B126D92-9B15-C04C-8FDA-0FC189C1D0BE}" destId="{5842EA05-2759-5249-8A4F-586BC3340DA8}" srcOrd="12" destOrd="0" presId="urn:microsoft.com/office/officeart/2005/8/layout/radial4#2"/>
    <dgm:cxn modelId="{172E9ACC-9B16-1F45-BF90-658D4A9AE0D1}" type="presParOf" srcId="{1B126D92-9B15-C04C-8FDA-0FC189C1D0BE}" destId="{70B8AC11-2030-CA48-A79C-95D6DF12333D}" srcOrd="13" destOrd="0" presId="urn:microsoft.com/office/officeart/2005/8/layout/radial4#2"/>
    <dgm:cxn modelId="{EA27D0F0-E842-6A46-B2F3-3CB87151D880}" type="presParOf" srcId="{1B126D92-9B15-C04C-8FDA-0FC189C1D0BE}" destId="{75F211D1-C9B8-7A48-88C3-34B454164CC3}" srcOrd="14" destOrd="0" presId="urn:microsoft.com/office/officeart/2005/8/layout/radial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27AAE8-E87D-6C4A-B157-ED893E074B13}" type="doc">
      <dgm:prSet loTypeId="urn:microsoft.com/office/officeart/2008/layout/HorizontalMultiLevelHierarchy#1" loCatId="" qsTypeId="urn:microsoft.com/office/officeart/2005/8/quickstyle/simple4#3" qsCatId="simple" csTypeId="urn:microsoft.com/office/officeart/2005/8/colors/accent2_2#3" csCatId="accent2" phldr="1"/>
      <dgm:spPr/>
      <dgm:t>
        <a:bodyPr/>
        <a:lstStyle/>
        <a:p>
          <a:endParaRPr lang="en-US"/>
        </a:p>
      </dgm:t>
    </dgm:pt>
    <dgm:pt modelId="{A5FA52BD-418F-EA4D-BE0B-07B985136FEA}">
      <dgm:prSet phldrT="[Text]"/>
      <dgm:spPr/>
      <dgm:t>
        <a:bodyPr/>
        <a:lstStyle/>
        <a:p>
          <a:r>
            <a:rPr lang="en-US" dirty="0"/>
            <a:t>Aspects of Culture</a:t>
          </a:r>
        </a:p>
      </dgm:t>
    </dgm:pt>
    <dgm:pt modelId="{EE51CA8E-730D-F748-8AA2-52AE8BB61B95}" type="parTrans" cxnId="{E99FD6B4-8067-D646-B9D6-58F39CBE32C3}">
      <dgm:prSet/>
      <dgm:spPr/>
      <dgm:t>
        <a:bodyPr/>
        <a:lstStyle/>
        <a:p>
          <a:endParaRPr lang="en-US"/>
        </a:p>
      </dgm:t>
    </dgm:pt>
    <dgm:pt modelId="{AF10C1B3-80DE-6C46-AAD1-346C3221C318}" type="sibTrans" cxnId="{E99FD6B4-8067-D646-B9D6-58F39CBE32C3}">
      <dgm:prSet/>
      <dgm:spPr/>
      <dgm:t>
        <a:bodyPr/>
        <a:lstStyle/>
        <a:p>
          <a:endParaRPr lang="en-US"/>
        </a:p>
      </dgm:t>
    </dgm:pt>
    <dgm:pt modelId="{754FFA2A-0A3E-1F41-AE48-5E47383D3012}">
      <dgm:prSet phldrT="[Text]"/>
      <dgm:spPr/>
      <dgm:t>
        <a:bodyPr/>
        <a:lstStyle/>
        <a:p>
          <a:r>
            <a:rPr lang="en-US" dirty="0"/>
            <a:t>Values</a:t>
          </a:r>
        </a:p>
      </dgm:t>
    </dgm:pt>
    <dgm:pt modelId="{271D99EE-DE6B-1442-A2C9-61188A67D889}" type="parTrans" cxnId="{E486BA78-DA39-0F41-A9AE-31B2B2CE158D}">
      <dgm:prSet/>
      <dgm:spPr/>
      <dgm:t>
        <a:bodyPr/>
        <a:lstStyle/>
        <a:p>
          <a:endParaRPr lang="en-US" dirty="0"/>
        </a:p>
      </dgm:t>
    </dgm:pt>
    <dgm:pt modelId="{1970EEE7-83A2-CA46-A2B4-6A4830814E15}" type="sibTrans" cxnId="{E486BA78-DA39-0F41-A9AE-31B2B2CE158D}">
      <dgm:prSet/>
      <dgm:spPr/>
      <dgm:t>
        <a:bodyPr/>
        <a:lstStyle/>
        <a:p>
          <a:endParaRPr lang="en-US"/>
        </a:p>
      </dgm:t>
    </dgm:pt>
    <dgm:pt modelId="{74CDB100-E30C-D842-9AD3-84EC45C125B4}">
      <dgm:prSet phldrT="[Text]"/>
      <dgm:spPr/>
      <dgm:t>
        <a:bodyPr/>
        <a:lstStyle/>
        <a:p>
          <a:r>
            <a:rPr lang="en-US" dirty="0"/>
            <a:t>Customs</a:t>
          </a:r>
        </a:p>
      </dgm:t>
    </dgm:pt>
    <dgm:pt modelId="{80856EE4-C18C-C042-AE40-CD3D0FC4C27A}" type="parTrans" cxnId="{A4480F64-E6FB-CE4B-B94C-559B9FEC2332}">
      <dgm:prSet/>
      <dgm:spPr/>
      <dgm:t>
        <a:bodyPr/>
        <a:lstStyle/>
        <a:p>
          <a:endParaRPr lang="en-US" dirty="0"/>
        </a:p>
      </dgm:t>
    </dgm:pt>
    <dgm:pt modelId="{F0B733EC-AA1C-A041-B4AB-C5826BEA0CB4}" type="sibTrans" cxnId="{A4480F64-E6FB-CE4B-B94C-559B9FEC2332}">
      <dgm:prSet/>
      <dgm:spPr/>
      <dgm:t>
        <a:bodyPr/>
        <a:lstStyle/>
        <a:p>
          <a:endParaRPr lang="en-US"/>
        </a:p>
      </dgm:t>
    </dgm:pt>
    <dgm:pt modelId="{F8337217-2F36-8D4E-84A1-A6C6A945C4FD}">
      <dgm:prSet phldrT="[Text]"/>
      <dgm:spPr/>
      <dgm:t>
        <a:bodyPr/>
        <a:lstStyle/>
        <a:p>
          <a:r>
            <a:rPr lang="en-US" dirty="0"/>
            <a:t>Symbols</a:t>
          </a:r>
        </a:p>
      </dgm:t>
    </dgm:pt>
    <dgm:pt modelId="{4DEC2389-8A79-7E40-ABB5-3A41E10867DC}" type="parTrans" cxnId="{1C718306-B4C7-BC40-92D3-EB3CE2E21091}">
      <dgm:prSet/>
      <dgm:spPr/>
      <dgm:t>
        <a:bodyPr/>
        <a:lstStyle/>
        <a:p>
          <a:endParaRPr lang="en-US" dirty="0"/>
        </a:p>
      </dgm:t>
    </dgm:pt>
    <dgm:pt modelId="{D2732A86-A76C-3042-A3AE-958F7EBF3F59}" type="sibTrans" cxnId="{1C718306-B4C7-BC40-92D3-EB3CE2E21091}">
      <dgm:prSet/>
      <dgm:spPr/>
      <dgm:t>
        <a:bodyPr/>
        <a:lstStyle/>
        <a:p>
          <a:endParaRPr lang="en-US"/>
        </a:p>
      </dgm:t>
    </dgm:pt>
    <dgm:pt modelId="{3CDA494C-3747-8A46-8130-A0A148D7F848}">
      <dgm:prSet phldrT="[Text]"/>
      <dgm:spPr/>
      <dgm:t>
        <a:bodyPr/>
        <a:lstStyle/>
        <a:p>
          <a:r>
            <a:rPr lang="en-US" dirty="0"/>
            <a:t>Language</a:t>
          </a:r>
        </a:p>
      </dgm:t>
    </dgm:pt>
    <dgm:pt modelId="{F14F03A3-656B-EB4A-B297-0DFB60467215}" type="parTrans" cxnId="{4A872243-7ACF-564D-A645-9750AA3B2672}">
      <dgm:prSet/>
      <dgm:spPr/>
      <dgm:t>
        <a:bodyPr/>
        <a:lstStyle/>
        <a:p>
          <a:endParaRPr lang="en-US" dirty="0"/>
        </a:p>
      </dgm:t>
    </dgm:pt>
    <dgm:pt modelId="{7F562233-3392-3B4B-8CCD-C3FC1A2A098D}" type="sibTrans" cxnId="{4A872243-7ACF-564D-A645-9750AA3B2672}">
      <dgm:prSet/>
      <dgm:spPr/>
      <dgm:t>
        <a:bodyPr/>
        <a:lstStyle/>
        <a:p>
          <a:endParaRPr lang="en-US"/>
        </a:p>
      </dgm:t>
    </dgm:pt>
    <dgm:pt modelId="{9FA2303C-9D3C-D84D-8B5B-093C5C1BB2A9}" type="pres">
      <dgm:prSet presAssocID="{F027AAE8-E87D-6C4A-B157-ED893E074B13}" presName="Name0" presStyleCnt="0">
        <dgm:presLayoutVars>
          <dgm:chPref val="1"/>
          <dgm:dir/>
          <dgm:animOne val="branch"/>
          <dgm:animLvl val="lvl"/>
          <dgm:resizeHandles val="exact"/>
        </dgm:presLayoutVars>
      </dgm:prSet>
      <dgm:spPr/>
    </dgm:pt>
    <dgm:pt modelId="{A020BEB3-7E2E-B448-9D7B-2C07AA8DCDE1}" type="pres">
      <dgm:prSet presAssocID="{A5FA52BD-418F-EA4D-BE0B-07B985136FEA}" presName="root1" presStyleCnt="0"/>
      <dgm:spPr/>
    </dgm:pt>
    <dgm:pt modelId="{5B19A797-B550-9D4C-8CBE-4D6B2EF42A7A}" type="pres">
      <dgm:prSet presAssocID="{A5FA52BD-418F-EA4D-BE0B-07B985136FEA}" presName="LevelOneTextNode" presStyleLbl="node0" presStyleIdx="0" presStyleCnt="1" custAng="16200000" custFlipVert="1" custScaleX="132772" custScaleY="42698">
        <dgm:presLayoutVars>
          <dgm:chPref val="3"/>
        </dgm:presLayoutVars>
      </dgm:prSet>
      <dgm:spPr/>
    </dgm:pt>
    <dgm:pt modelId="{4EB94CE0-16A7-894B-911C-15476E3DAD83}" type="pres">
      <dgm:prSet presAssocID="{A5FA52BD-418F-EA4D-BE0B-07B985136FEA}" presName="level2hierChild" presStyleCnt="0"/>
      <dgm:spPr/>
    </dgm:pt>
    <dgm:pt modelId="{05D943FC-787E-994A-B1DB-B296539EA72E}" type="pres">
      <dgm:prSet presAssocID="{271D99EE-DE6B-1442-A2C9-61188A67D889}" presName="conn2-1" presStyleLbl="parChTrans1D2" presStyleIdx="0" presStyleCnt="4"/>
      <dgm:spPr/>
    </dgm:pt>
    <dgm:pt modelId="{1B6E140F-B6F6-C041-B538-1E2319B05930}" type="pres">
      <dgm:prSet presAssocID="{271D99EE-DE6B-1442-A2C9-61188A67D889}" presName="connTx" presStyleLbl="parChTrans1D2" presStyleIdx="0" presStyleCnt="4"/>
      <dgm:spPr/>
    </dgm:pt>
    <dgm:pt modelId="{162A089A-40CE-074A-873C-ECB00CD40B94}" type="pres">
      <dgm:prSet presAssocID="{754FFA2A-0A3E-1F41-AE48-5E47383D3012}" presName="root2" presStyleCnt="0"/>
      <dgm:spPr/>
    </dgm:pt>
    <dgm:pt modelId="{9631982F-90E8-D245-8BD5-72BDD834C86C}" type="pres">
      <dgm:prSet presAssocID="{754FFA2A-0A3E-1F41-AE48-5E47383D3012}" presName="LevelTwoTextNode" presStyleLbl="node2" presStyleIdx="0" presStyleCnt="4" custLinFactNeighborX="37350" custLinFactNeighborY="-3403">
        <dgm:presLayoutVars>
          <dgm:chPref val="3"/>
        </dgm:presLayoutVars>
      </dgm:prSet>
      <dgm:spPr/>
    </dgm:pt>
    <dgm:pt modelId="{99856C31-19D7-114C-8E29-D37686D6CEBD}" type="pres">
      <dgm:prSet presAssocID="{754FFA2A-0A3E-1F41-AE48-5E47383D3012}" presName="level3hierChild" presStyleCnt="0"/>
      <dgm:spPr/>
    </dgm:pt>
    <dgm:pt modelId="{5EF39AEE-8D6B-FF4D-9A03-0D4B5EA2744C}" type="pres">
      <dgm:prSet presAssocID="{80856EE4-C18C-C042-AE40-CD3D0FC4C27A}" presName="conn2-1" presStyleLbl="parChTrans1D2" presStyleIdx="1" presStyleCnt="4"/>
      <dgm:spPr/>
    </dgm:pt>
    <dgm:pt modelId="{4A18B80C-904A-8442-971B-CE572B929706}" type="pres">
      <dgm:prSet presAssocID="{80856EE4-C18C-C042-AE40-CD3D0FC4C27A}" presName="connTx" presStyleLbl="parChTrans1D2" presStyleIdx="1" presStyleCnt="4"/>
      <dgm:spPr/>
    </dgm:pt>
    <dgm:pt modelId="{EC02BA1E-ECA8-4B4D-B9EE-72FF1DBABA7E}" type="pres">
      <dgm:prSet presAssocID="{74CDB100-E30C-D842-9AD3-84EC45C125B4}" presName="root2" presStyleCnt="0"/>
      <dgm:spPr/>
    </dgm:pt>
    <dgm:pt modelId="{8CC311B4-1A32-E74D-B542-E9E5432B23CD}" type="pres">
      <dgm:prSet presAssocID="{74CDB100-E30C-D842-9AD3-84EC45C125B4}" presName="LevelTwoTextNode" presStyleLbl="node2" presStyleIdx="1" presStyleCnt="4" custLinFactNeighborX="26456" custLinFactNeighborY="1702">
        <dgm:presLayoutVars>
          <dgm:chPref val="3"/>
        </dgm:presLayoutVars>
      </dgm:prSet>
      <dgm:spPr/>
    </dgm:pt>
    <dgm:pt modelId="{04A2F9EA-E7DA-9F44-B31D-D3809A798EDD}" type="pres">
      <dgm:prSet presAssocID="{74CDB100-E30C-D842-9AD3-84EC45C125B4}" presName="level3hierChild" presStyleCnt="0"/>
      <dgm:spPr/>
    </dgm:pt>
    <dgm:pt modelId="{69A1E1E1-1DE9-154E-B8E1-BCE3BEAA5550}" type="pres">
      <dgm:prSet presAssocID="{4DEC2389-8A79-7E40-ABB5-3A41E10867DC}" presName="conn2-1" presStyleLbl="parChTrans1D2" presStyleIdx="2" presStyleCnt="4"/>
      <dgm:spPr/>
    </dgm:pt>
    <dgm:pt modelId="{B53DCD4D-A4BE-CA42-A93F-62F6C643D540}" type="pres">
      <dgm:prSet presAssocID="{4DEC2389-8A79-7E40-ABB5-3A41E10867DC}" presName="connTx" presStyleLbl="parChTrans1D2" presStyleIdx="2" presStyleCnt="4"/>
      <dgm:spPr/>
    </dgm:pt>
    <dgm:pt modelId="{7181CD01-8A6C-FC4A-B2EB-B56B1034FAD6}" type="pres">
      <dgm:prSet presAssocID="{F8337217-2F36-8D4E-84A1-A6C6A945C4FD}" presName="root2" presStyleCnt="0"/>
      <dgm:spPr/>
    </dgm:pt>
    <dgm:pt modelId="{CE7B15C7-3D3B-DE4A-8E6C-E7339986756F}" type="pres">
      <dgm:prSet presAssocID="{F8337217-2F36-8D4E-84A1-A6C6A945C4FD}" presName="LevelTwoTextNode" presStyleLbl="node2" presStyleIdx="2" presStyleCnt="4" custLinFactNeighborX="32681" custLinFactNeighborY="6807">
        <dgm:presLayoutVars>
          <dgm:chPref val="3"/>
        </dgm:presLayoutVars>
      </dgm:prSet>
      <dgm:spPr/>
    </dgm:pt>
    <dgm:pt modelId="{91A30027-A63E-FA49-BEA2-7DBF4155BC13}" type="pres">
      <dgm:prSet presAssocID="{F8337217-2F36-8D4E-84A1-A6C6A945C4FD}" presName="level3hierChild" presStyleCnt="0"/>
      <dgm:spPr/>
    </dgm:pt>
    <dgm:pt modelId="{854DACEE-990C-8947-BEAB-FA1224A08B25}" type="pres">
      <dgm:prSet presAssocID="{F14F03A3-656B-EB4A-B297-0DFB60467215}" presName="conn2-1" presStyleLbl="parChTrans1D2" presStyleIdx="3" presStyleCnt="4"/>
      <dgm:spPr/>
    </dgm:pt>
    <dgm:pt modelId="{B64F3AAD-0CB5-524E-BA8A-DA252597A721}" type="pres">
      <dgm:prSet presAssocID="{F14F03A3-656B-EB4A-B297-0DFB60467215}" presName="connTx" presStyleLbl="parChTrans1D2" presStyleIdx="3" presStyleCnt="4"/>
      <dgm:spPr/>
    </dgm:pt>
    <dgm:pt modelId="{E4C7A083-7D7E-7D41-92BB-6C8CCB526146}" type="pres">
      <dgm:prSet presAssocID="{3CDA494C-3747-8A46-8130-A0A148D7F848}" presName="root2" presStyleCnt="0"/>
      <dgm:spPr/>
    </dgm:pt>
    <dgm:pt modelId="{DAF92C04-76C4-FC41-A322-90CFB063A5A5}" type="pres">
      <dgm:prSet presAssocID="{3CDA494C-3747-8A46-8130-A0A148D7F848}" presName="LevelTwoTextNode" presStyleLbl="node2" presStyleIdx="3" presStyleCnt="4" custLinFactNeighborX="23863" custLinFactNeighborY="8509">
        <dgm:presLayoutVars>
          <dgm:chPref val="3"/>
        </dgm:presLayoutVars>
      </dgm:prSet>
      <dgm:spPr/>
    </dgm:pt>
    <dgm:pt modelId="{93722A78-870B-0748-8BE4-DED17331E383}" type="pres">
      <dgm:prSet presAssocID="{3CDA494C-3747-8A46-8130-A0A148D7F848}" presName="level3hierChild" presStyleCnt="0"/>
      <dgm:spPr/>
    </dgm:pt>
  </dgm:ptLst>
  <dgm:cxnLst>
    <dgm:cxn modelId="{1C718306-B4C7-BC40-92D3-EB3CE2E21091}" srcId="{A5FA52BD-418F-EA4D-BE0B-07B985136FEA}" destId="{F8337217-2F36-8D4E-84A1-A6C6A945C4FD}" srcOrd="2" destOrd="0" parTransId="{4DEC2389-8A79-7E40-ABB5-3A41E10867DC}" sibTransId="{D2732A86-A76C-3042-A3AE-958F7EBF3F59}"/>
    <dgm:cxn modelId="{A98DA007-C973-DD4C-8238-E8A339E3EF36}" type="presOf" srcId="{74CDB100-E30C-D842-9AD3-84EC45C125B4}" destId="{8CC311B4-1A32-E74D-B542-E9E5432B23CD}" srcOrd="0" destOrd="0" presId="urn:microsoft.com/office/officeart/2008/layout/HorizontalMultiLevelHierarchy#1"/>
    <dgm:cxn modelId="{AC37D30A-B46D-634A-A250-3CBCC836F1CE}" type="presOf" srcId="{3CDA494C-3747-8A46-8130-A0A148D7F848}" destId="{DAF92C04-76C4-FC41-A322-90CFB063A5A5}" srcOrd="0" destOrd="0" presId="urn:microsoft.com/office/officeart/2008/layout/HorizontalMultiLevelHierarchy#1"/>
    <dgm:cxn modelId="{2768DF19-16CC-594A-8E74-35DB6091DE52}" type="presOf" srcId="{4DEC2389-8A79-7E40-ABB5-3A41E10867DC}" destId="{69A1E1E1-1DE9-154E-B8E1-BCE3BEAA5550}" srcOrd="0" destOrd="0" presId="urn:microsoft.com/office/officeart/2008/layout/HorizontalMultiLevelHierarchy#1"/>
    <dgm:cxn modelId="{224C3D1D-0648-5E46-9E0D-552CC9D26D2D}" type="presOf" srcId="{80856EE4-C18C-C042-AE40-CD3D0FC4C27A}" destId="{4A18B80C-904A-8442-971B-CE572B929706}" srcOrd="1" destOrd="0" presId="urn:microsoft.com/office/officeart/2008/layout/HorizontalMultiLevelHierarchy#1"/>
    <dgm:cxn modelId="{529D3737-D7F6-7F4B-917C-122F27F81187}" type="presOf" srcId="{80856EE4-C18C-C042-AE40-CD3D0FC4C27A}" destId="{5EF39AEE-8D6B-FF4D-9A03-0D4B5EA2744C}" srcOrd="0" destOrd="0" presId="urn:microsoft.com/office/officeart/2008/layout/HorizontalMultiLevelHierarchy#1"/>
    <dgm:cxn modelId="{F0C6F940-CD01-2F4C-BE0C-A927C0AF884F}" type="presOf" srcId="{271D99EE-DE6B-1442-A2C9-61188A67D889}" destId="{05D943FC-787E-994A-B1DB-B296539EA72E}" srcOrd="0" destOrd="0" presId="urn:microsoft.com/office/officeart/2008/layout/HorizontalMultiLevelHierarchy#1"/>
    <dgm:cxn modelId="{4A872243-7ACF-564D-A645-9750AA3B2672}" srcId="{A5FA52BD-418F-EA4D-BE0B-07B985136FEA}" destId="{3CDA494C-3747-8A46-8130-A0A148D7F848}" srcOrd="3" destOrd="0" parTransId="{F14F03A3-656B-EB4A-B297-0DFB60467215}" sibTransId="{7F562233-3392-3B4B-8CCD-C3FC1A2A098D}"/>
    <dgm:cxn modelId="{ED2ADB63-68AD-F848-9EB4-EAF64B658CBF}" type="presOf" srcId="{271D99EE-DE6B-1442-A2C9-61188A67D889}" destId="{1B6E140F-B6F6-C041-B538-1E2319B05930}" srcOrd="1" destOrd="0" presId="urn:microsoft.com/office/officeart/2008/layout/HorizontalMultiLevelHierarchy#1"/>
    <dgm:cxn modelId="{A4480F64-E6FB-CE4B-B94C-559B9FEC2332}" srcId="{A5FA52BD-418F-EA4D-BE0B-07B985136FEA}" destId="{74CDB100-E30C-D842-9AD3-84EC45C125B4}" srcOrd="1" destOrd="0" parTransId="{80856EE4-C18C-C042-AE40-CD3D0FC4C27A}" sibTransId="{F0B733EC-AA1C-A041-B4AB-C5826BEA0CB4}"/>
    <dgm:cxn modelId="{97585067-7A1F-5F4E-AC99-F16BDE6522FD}" type="presOf" srcId="{F14F03A3-656B-EB4A-B297-0DFB60467215}" destId="{854DACEE-990C-8947-BEAB-FA1224A08B25}" srcOrd="0" destOrd="0" presId="urn:microsoft.com/office/officeart/2008/layout/HorizontalMultiLevelHierarchy#1"/>
    <dgm:cxn modelId="{D3DC8D74-01A3-514F-8550-DA88DED19EE3}" type="presOf" srcId="{F14F03A3-656B-EB4A-B297-0DFB60467215}" destId="{B64F3AAD-0CB5-524E-BA8A-DA252597A721}" srcOrd="1" destOrd="0" presId="urn:microsoft.com/office/officeart/2008/layout/HorizontalMultiLevelHierarchy#1"/>
    <dgm:cxn modelId="{6C1C9A58-B2B4-8343-9729-D61A2925471C}" type="presOf" srcId="{F027AAE8-E87D-6C4A-B157-ED893E074B13}" destId="{9FA2303C-9D3C-D84D-8B5B-093C5C1BB2A9}" srcOrd="0" destOrd="0" presId="urn:microsoft.com/office/officeart/2008/layout/HorizontalMultiLevelHierarchy#1"/>
    <dgm:cxn modelId="{E486BA78-DA39-0F41-A9AE-31B2B2CE158D}" srcId="{A5FA52BD-418F-EA4D-BE0B-07B985136FEA}" destId="{754FFA2A-0A3E-1F41-AE48-5E47383D3012}" srcOrd="0" destOrd="0" parTransId="{271D99EE-DE6B-1442-A2C9-61188A67D889}" sibTransId="{1970EEE7-83A2-CA46-A2B4-6A4830814E15}"/>
    <dgm:cxn modelId="{CF2AC07E-64A4-EA42-B103-E8422547A425}" type="presOf" srcId="{F8337217-2F36-8D4E-84A1-A6C6A945C4FD}" destId="{CE7B15C7-3D3B-DE4A-8E6C-E7339986756F}" srcOrd="0" destOrd="0" presId="urn:microsoft.com/office/officeart/2008/layout/HorizontalMultiLevelHierarchy#1"/>
    <dgm:cxn modelId="{FBF749A2-7D22-EA40-B224-BD72849799B0}" type="presOf" srcId="{754FFA2A-0A3E-1F41-AE48-5E47383D3012}" destId="{9631982F-90E8-D245-8BD5-72BDD834C86C}" srcOrd="0" destOrd="0" presId="urn:microsoft.com/office/officeart/2008/layout/HorizontalMultiLevelHierarchy#1"/>
    <dgm:cxn modelId="{E99FD6B4-8067-D646-B9D6-58F39CBE32C3}" srcId="{F027AAE8-E87D-6C4A-B157-ED893E074B13}" destId="{A5FA52BD-418F-EA4D-BE0B-07B985136FEA}" srcOrd="0" destOrd="0" parTransId="{EE51CA8E-730D-F748-8AA2-52AE8BB61B95}" sibTransId="{AF10C1B3-80DE-6C46-AAD1-346C3221C318}"/>
    <dgm:cxn modelId="{268B78B5-304D-3943-9B53-CCFED05A7DC5}" type="presOf" srcId="{4DEC2389-8A79-7E40-ABB5-3A41E10867DC}" destId="{B53DCD4D-A4BE-CA42-A93F-62F6C643D540}" srcOrd="1" destOrd="0" presId="urn:microsoft.com/office/officeart/2008/layout/HorizontalMultiLevelHierarchy#1"/>
    <dgm:cxn modelId="{E6B538C3-D4B1-7D4E-A5BE-19A8D860E950}" type="presOf" srcId="{A5FA52BD-418F-EA4D-BE0B-07B985136FEA}" destId="{5B19A797-B550-9D4C-8CBE-4D6B2EF42A7A}" srcOrd="0" destOrd="0" presId="urn:microsoft.com/office/officeart/2008/layout/HorizontalMultiLevelHierarchy#1"/>
    <dgm:cxn modelId="{38DC6D5B-54A3-A043-8C69-424286B10535}" type="presParOf" srcId="{9FA2303C-9D3C-D84D-8B5B-093C5C1BB2A9}" destId="{A020BEB3-7E2E-B448-9D7B-2C07AA8DCDE1}" srcOrd="0" destOrd="0" presId="urn:microsoft.com/office/officeart/2008/layout/HorizontalMultiLevelHierarchy#1"/>
    <dgm:cxn modelId="{1DF0FF20-2A88-044D-B44D-AFE15ADFECD4}" type="presParOf" srcId="{A020BEB3-7E2E-B448-9D7B-2C07AA8DCDE1}" destId="{5B19A797-B550-9D4C-8CBE-4D6B2EF42A7A}" srcOrd="0" destOrd="0" presId="urn:microsoft.com/office/officeart/2008/layout/HorizontalMultiLevelHierarchy#1"/>
    <dgm:cxn modelId="{A62921E0-2DA0-8D42-A7AC-05640D2C1BC5}" type="presParOf" srcId="{A020BEB3-7E2E-B448-9D7B-2C07AA8DCDE1}" destId="{4EB94CE0-16A7-894B-911C-15476E3DAD83}" srcOrd="1" destOrd="0" presId="urn:microsoft.com/office/officeart/2008/layout/HorizontalMultiLevelHierarchy#1"/>
    <dgm:cxn modelId="{177830C3-14FD-394F-9489-FD14D7E8257A}" type="presParOf" srcId="{4EB94CE0-16A7-894B-911C-15476E3DAD83}" destId="{05D943FC-787E-994A-B1DB-B296539EA72E}" srcOrd="0" destOrd="0" presId="urn:microsoft.com/office/officeart/2008/layout/HorizontalMultiLevelHierarchy#1"/>
    <dgm:cxn modelId="{8CA4A1CA-CFAB-864D-99A2-FA10D4902B28}" type="presParOf" srcId="{05D943FC-787E-994A-B1DB-B296539EA72E}" destId="{1B6E140F-B6F6-C041-B538-1E2319B05930}" srcOrd="0" destOrd="0" presId="urn:microsoft.com/office/officeart/2008/layout/HorizontalMultiLevelHierarchy#1"/>
    <dgm:cxn modelId="{B9C129B0-A9A4-7B42-A6C9-DC22F0A569B1}" type="presParOf" srcId="{4EB94CE0-16A7-894B-911C-15476E3DAD83}" destId="{162A089A-40CE-074A-873C-ECB00CD40B94}" srcOrd="1" destOrd="0" presId="urn:microsoft.com/office/officeart/2008/layout/HorizontalMultiLevelHierarchy#1"/>
    <dgm:cxn modelId="{EFCBA654-FCBE-6841-9CE5-91C33163656B}" type="presParOf" srcId="{162A089A-40CE-074A-873C-ECB00CD40B94}" destId="{9631982F-90E8-D245-8BD5-72BDD834C86C}" srcOrd="0" destOrd="0" presId="urn:microsoft.com/office/officeart/2008/layout/HorizontalMultiLevelHierarchy#1"/>
    <dgm:cxn modelId="{B34D060A-78DB-D54D-8242-AA8B4C1FDB6E}" type="presParOf" srcId="{162A089A-40CE-074A-873C-ECB00CD40B94}" destId="{99856C31-19D7-114C-8E29-D37686D6CEBD}" srcOrd="1" destOrd="0" presId="urn:microsoft.com/office/officeart/2008/layout/HorizontalMultiLevelHierarchy#1"/>
    <dgm:cxn modelId="{1808D50D-D3F0-3646-ACF8-94CCDE2967DF}" type="presParOf" srcId="{4EB94CE0-16A7-894B-911C-15476E3DAD83}" destId="{5EF39AEE-8D6B-FF4D-9A03-0D4B5EA2744C}" srcOrd="2" destOrd="0" presId="urn:microsoft.com/office/officeart/2008/layout/HorizontalMultiLevelHierarchy#1"/>
    <dgm:cxn modelId="{F0857BD2-6ADD-2647-AFB5-951A71CC81B4}" type="presParOf" srcId="{5EF39AEE-8D6B-FF4D-9A03-0D4B5EA2744C}" destId="{4A18B80C-904A-8442-971B-CE572B929706}" srcOrd="0" destOrd="0" presId="urn:microsoft.com/office/officeart/2008/layout/HorizontalMultiLevelHierarchy#1"/>
    <dgm:cxn modelId="{164E8575-A527-1947-ACBD-CCC513A3084F}" type="presParOf" srcId="{4EB94CE0-16A7-894B-911C-15476E3DAD83}" destId="{EC02BA1E-ECA8-4B4D-B9EE-72FF1DBABA7E}" srcOrd="3" destOrd="0" presId="urn:microsoft.com/office/officeart/2008/layout/HorizontalMultiLevelHierarchy#1"/>
    <dgm:cxn modelId="{D5973E95-1EB9-DE44-8D11-82029CFAC152}" type="presParOf" srcId="{EC02BA1E-ECA8-4B4D-B9EE-72FF1DBABA7E}" destId="{8CC311B4-1A32-E74D-B542-E9E5432B23CD}" srcOrd="0" destOrd="0" presId="urn:microsoft.com/office/officeart/2008/layout/HorizontalMultiLevelHierarchy#1"/>
    <dgm:cxn modelId="{F52C72DE-13E4-334F-9732-E473736BD08E}" type="presParOf" srcId="{EC02BA1E-ECA8-4B4D-B9EE-72FF1DBABA7E}" destId="{04A2F9EA-E7DA-9F44-B31D-D3809A798EDD}" srcOrd="1" destOrd="0" presId="urn:microsoft.com/office/officeart/2008/layout/HorizontalMultiLevelHierarchy#1"/>
    <dgm:cxn modelId="{19255695-7980-0F46-B1A3-B72D94253924}" type="presParOf" srcId="{4EB94CE0-16A7-894B-911C-15476E3DAD83}" destId="{69A1E1E1-1DE9-154E-B8E1-BCE3BEAA5550}" srcOrd="4" destOrd="0" presId="urn:microsoft.com/office/officeart/2008/layout/HorizontalMultiLevelHierarchy#1"/>
    <dgm:cxn modelId="{CB48FD61-5A61-634E-8284-8665999EC15C}" type="presParOf" srcId="{69A1E1E1-1DE9-154E-B8E1-BCE3BEAA5550}" destId="{B53DCD4D-A4BE-CA42-A93F-62F6C643D540}" srcOrd="0" destOrd="0" presId="urn:microsoft.com/office/officeart/2008/layout/HorizontalMultiLevelHierarchy#1"/>
    <dgm:cxn modelId="{CF40C8A9-FE07-404E-9BC0-811D1E7D49B0}" type="presParOf" srcId="{4EB94CE0-16A7-894B-911C-15476E3DAD83}" destId="{7181CD01-8A6C-FC4A-B2EB-B56B1034FAD6}" srcOrd="5" destOrd="0" presId="urn:microsoft.com/office/officeart/2008/layout/HorizontalMultiLevelHierarchy#1"/>
    <dgm:cxn modelId="{B7B211C3-F92E-8D43-BC53-DC1BFD6BC4A0}" type="presParOf" srcId="{7181CD01-8A6C-FC4A-B2EB-B56B1034FAD6}" destId="{CE7B15C7-3D3B-DE4A-8E6C-E7339986756F}" srcOrd="0" destOrd="0" presId="urn:microsoft.com/office/officeart/2008/layout/HorizontalMultiLevelHierarchy#1"/>
    <dgm:cxn modelId="{8AB6B6F0-4102-1543-AC1D-E07A146BCE54}" type="presParOf" srcId="{7181CD01-8A6C-FC4A-B2EB-B56B1034FAD6}" destId="{91A30027-A63E-FA49-BEA2-7DBF4155BC13}" srcOrd="1" destOrd="0" presId="urn:microsoft.com/office/officeart/2008/layout/HorizontalMultiLevelHierarchy#1"/>
    <dgm:cxn modelId="{EF79E77A-48D7-424B-BEE4-278E4F8E8454}" type="presParOf" srcId="{4EB94CE0-16A7-894B-911C-15476E3DAD83}" destId="{854DACEE-990C-8947-BEAB-FA1224A08B25}" srcOrd="6" destOrd="0" presId="urn:microsoft.com/office/officeart/2008/layout/HorizontalMultiLevelHierarchy#1"/>
    <dgm:cxn modelId="{0E8B0A39-2E0C-E046-88C1-FCE56120336E}" type="presParOf" srcId="{854DACEE-990C-8947-BEAB-FA1224A08B25}" destId="{B64F3AAD-0CB5-524E-BA8A-DA252597A721}" srcOrd="0" destOrd="0" presId="urn:microsoft.com/office/officeart/2008/layout/HorizontalMultiLevelHierarchy#1"/>
    <dgm:cxn modelId="{AB722592-7C6B-1843-81E3-04263C2258F4}" type="presParOf" srcId="{4EB94CE0-16A7-894B-911C-15476E3DAD83}" destId="{E4C7A083-7D7E-7D41-92BB-6C8CCB526146}" srcOrd="7" destOrd="0" presId="urn:microsoft.com/office/officeart/2008/layout/HorizontalMultiLevelHierarchy#1"/>
    <dgm:cxn modelId="{79E45A35-622C-474C-910D-A14281279AC7}" type="presParOf" srcId="{E4C7A083-7D7E-7D41-92BB-6C8CCB526146}" destId="{DAF92C04-76C4-FC41-A322-90CFB063A5A5}" srcOrd="0" destOrd="0" presId="urn:microsoft.com/office/officeart/2008/layout/HorizontalMultiLevelHierarchy#1"/>
    <dgm:cxn modelId="{0A7FFA57-630D-D94F-AAA1-F3C1240B307A}" type="presParOf" srcId="{E4C7A083-7D7E-7D41-92BB-6C8CCB526146}" destId="{93722A78-870B-0748-8BE4-DED17331E383}"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4BEA8-899B-9A47-891C-A45C018F7022}">
      <dsp:nvSpPr>
        <dsp:cNvPr id="0" name=""/>
        <dsp:cNvSpPr/>
      </dsp:nvSpPr>
      <dsp:spPr>
        <a:xfrm>
          <a:off x="2893780" y="2793696"/>
          <a:ext cx="1907144" cy="1907144"/>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Profit Responsibility</a:t>
          </a:r>
        </a:p>
      </dsp:txBody>
      <dsp:txXfrm>
        <a:off x="3173075" y="3072991"/>
        <a:ext cx="1348554" cy="1348554"/>
      </dsp:txXfrm>
    </dsp:sp>
    <dsp:sp modelId="{0F4E90CB-2D73-F649-8EE8-7B60CD85FF10}">
      <dsp:nvSpPr>
        <dsp:cNvPr id="0" name=""/>
        <dsp:cNvSpPr/>
      </dsp:nvSpPr>
      <dsp:spPr>
        <a:xfrm rot="10800000">
          <a:off x="669596" y="3475500"/>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8643D50-9FC1-EE4D-B886-F276377C5092}">
      <dsp:nvSpPr>
        <dsp:cNvPr id="0" name=""/>
        <dsp:cNvSpPr/>
      </dsp:nvSpPr>
      <dsp:spPr>
        <a:xfrm>
          <a:off x="2096" y="3213268"/>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Warranty/Claim Policies</a:t>
          </a:r>
        </a:p>
      </dsp:txBody>
      <dsp:txXfrm>
        <a:off x="33377" y="3244549"/>
        <a:ext cx="1272439" cy="1005439"/>
      </dsp:txXfrm>
    </dsp:sp>
    <dsp:sp modelId="{D0211EC5-1E9E-444C-81A7-DB83B2A365E9}">
      <dsp:nvSpPr>
        <dsp:cNvPr id="0" name=""/>
        <dsp:cNvSpPr/>
      </dsp:nvSpPr>
      <dsp:spPr>
        <a:xfrm rot="12600000">
          <a:off x="954537" y="2412085"/>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788BFD8-28D2-DE46-BA40-AB5EB938C013}">
      <dsp:nvSpPr>
        <dsp:cNvPr id="0" name=""/>
        <dsp:cNvSpPr/>
      </dsp:nvSpPr>
      <dsp:spPr>
        <a:xfrm>
          <a:off x="427834" y="1624389"/>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Technical Capabilities</a:t>
          </a:r>
        </a:p>
      </dsp:txBody>
      <dsp:txXfrm>
        <a:off x="459115" y="1655670"/>
        <a:ext cx="1272439" cy="1005439"/>
      </dsp:txXfrm>
    </dsp:sp>
    <dsp:sp modelId="{8AAE9CE4-EDA6-1442-8E0B-7C75DCF2EEA8}">
      <dsp:nvSpPr>
        <dsp:cNvPr id="0" name=""/>
        <dsp:cNvSpPr/>
      </dsp:nvSpPr>
      <dsp:spPr>
        <a:xfrm rot="14400000">
          <a:off x="1733011" y="1633612"/>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A65962-2448-A04A-9095-A53F87143E99}">
      <dsp:nvSpPr>
        <dsp:cNvPr id="0" name=""/>
        <dsp:cNvSpPr/>
      </dsp:nvSpPr>
      <dsp:spPr>
        <a:xfrm>
          <a:off x="1590974" y="461250"/>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Price</a:t>
          </a:r>
        </a:p>
      </dsp:txBody>
      <dsp:txXfrm>
        <a:off x="1622255" y="492531"/>
        <a:ext cx="1272439" cy="1005439"/>
      </dsp:txXfrm>
    </dsp:sp>
    <dsp:sp modelId="{3C987695-D461-4243-8D67-AA3933C964FE}">
      <dsp:nvSpPr>
        <dsp:cNvPr id="0" name=""/>
        <dsp:cNvSpPr/>
      </dsp:nvSpPr>
      <dsp:spPr>
        <a:xfrm rot="16200000">
          <a:off x="2796426" y="1348671"/>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7F4B22B-1FCA-1A49-A568-DC8D025F3AF3}">
      <dsp:nvSpPr>
        <dsp:cNvPr id="0" name=""/>
        <dsp:cNvSpPr/>
      </dsp:nvSpPr>
      <dsp:spPr>
        <a:xfrm>
          <a:off x="3179852" y="35511"/>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Quality Specifications</a:t>
          </a:r>
        </a:p>
      </dsp:txBody>
      <dsp:txXfrm>
        <a:off x="3211133" y="66792"/>
        <a:ext cx="1272439" cy="1005439"/>
      </dsp:txXfrm>
    </dsp:sp>
    <dsp:sp modelId="{0C292CB7-4E21-834C-A008-EEA59671BF03}">
      <dsp:nvSpPr>
        <dsp:cNvPr id="0" name=""/>
        <dsp:cNvSpPr/>
      </dsp:nvSpPr>
      <dsp:spPr>
        <a:xfrm rot="18000000">
          <a:off x="3859840" y="1633612"/>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FD099A-0AF1-0B40-B413-616E4CD72C0C}">
      <dsp:nvSpPr>
        <dsp:cNvPr id="0" name=""/>
        <dsp:cNvSpPr/>
      </dsp:nvSpPr>
      <dsp:spPr>
        <a:xfrm>
          <a:off x="4768730" y="461250"/>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Delivery Schedules</a:t>
          </a:r>
        </a:p>
      </dsp:txBody>
      <dsp:txXfrm>
        <a:off x="4800011" y="492531"/>
        <a:ext cx="1272439" cy="1005439"/>
      </dsp:txXfrm>
    </dsp:sp>
    <dsp:sp modelId="{CC780432-38D4-284E-902D-36C77D36DD20}">
      <dsp:nvSpPr>
        <dsp:cNvPr id="0" name=""/>
        <dsp:cNvSpPr/>
      </dsp:nvSpPr>
      <dsp:spPr>
        <a:xfrm rot="19800000">
          <a:off x="4638314" y="2412085"/>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842EA05-2759-5249-8A4F-586BC3340DA8}">
      <dsp:nvSpPr>
        <dsp:cNvPr id="0" name=""/>
        <dsp:cNvSpPr/>
      </dsp:nvSpPr>
      <dsp:spPr>
        <a:xfrm>
          <a:off x="5931869" y="1624389"/>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Past Performance</a:t>
          </a:r>
        </a:p>
      </dsp:txBody>
      <dsp:txXfrm>
        <a:off x="5963150" y="1655670"/>
        <a:ext cx="1272439" cy="1005439"/>
      </dsp:txXfrm>
    </dsp:sp>
    <dsp:sp modelId="{70B8AC11-2030-CA48-A79C-95D6DF12333D}">
      <dsp:nvSpPr>
        <dsp:cNvPr id="0" name=""/>
        <dsp:cNvSpPr/>
      </dsp:nvSpPr>
      <dsp:spPr>
        <a:xfrm>
          <a:off x="4923255" y="3475500"/>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5F211D1-C9B8-7A48-88C3-34B454164CC3}">
      <dsp:nvSpPr>
        <dsp:cNvPr id="0" name=""/>
        <dsp:cNvSpPr/>
      </dsp:nvSpPr>
      <dsp:spPr>
        <a:xfrm>
          <a:off x="6357608" y="3213268"/>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Product Facilities/Capacity</a:t>
          </a:r>
        </a:p>
      </dsp:txBody>
      <dsp:txXfrm>
        <a:off x="6388889" y="3244549"/>
        <a:ext cx="1272439" cy="1005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DACEE-990C-8947-BEAB-FA1224A08B25}">
      <dsp:nvSpPr>
        <dsp:cNvPr id="0" name=""/>
        <dsp:cNvSpPr/>
      </dsp:nvSpPr>
      <dsp:spPr>
        <a:xfrm>
          <a:off x="2030449" y="2514563"/>
          <a:ext cx="1374733" cy="1872932"/>
        </a:xfrm>
        <a:custGeom>
          <a:avLst/>
          <a:gdLst/>
          <a:ahLst/>
          <a:cxnLst/>
          <a:rect l="0" t="0" r="0" b="0"/>
          <a:pathLst>
            <a:path>
              <a:moveTo>
                <a:pt x="0" y="0"/>
              </a:moveTo>
              <a:lnTo>
                <a:pt x="687366" y="0"/>
              </a:lnTo>
              <a:lnTo>
                <a:pt x="687366" y="1872932"/>
              </a:lnTo>
              <a:lnTo>
                <a:pt x="1374733" y="1872932"/>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a:off x="2659733" y="3392947"/>
        <a:ext cx="116165" cy="116165"/>
      </dsp:txXfrm>
    </dsp:sp>
    <dsp:sp modelId="{69A1E1E1-1DE9-154E-B8E1-BCE3BEAA5550}">
      <dsp:nvSpPr>
        <dsp:cNvPr id="0" name=""/>
        <dsp:cNvSpPr/>
      </dsp:nvSpPr>
      <dsp:spPr>
        <a:xfrm>
          <a:off x="2030449" y="2514563"/>
          <a:ext cx="1388598" cy="662252"/>
        </a:xfrm>
        <a:custGeom>
          <a:avLst/>
          <a:gdLst/>
          <a:ahLst/>
          <a:cxnLst/>
          <a:rect l="0" t="0" r="0" b="0"/>
          <a:pathLst>
            <a:path>
              <a:moveTo>
                <a:pt x="0" y="0"/>
              </a:moveTo>
              <a:lnTo>
                <a:pt x="694299" y="0"/>
              </a:lnTo>
              <a:lnTo>
                <a:pt x="694299" y="662252"/>
              </a:lnTo>
              <a:lnTo>
                <a:pt x="1388598" y="662252"/>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86288" y="2807228"/>
        <a:ext cx="76921" cy="76921"/>
      </dsp:txXfrm>
    </dsp:sp>
    <dsp:sp modelId="{5EF39AEE-8D6B-FF4D-9A03-0D4B5EA2744C}">
      <dsp:nvSpPr>
        <dsp:cNvPr id="0" name=""/>
        <dsp:cNvSpPr/>
      </dsp:nvSpPr>
      <dsp:spPr>
        <a:xfrm>
          <a:off x="2030449" y="1933617"/>
          <a:ext cx="1388598" cy="580945"/>
        </a:xfrm>
        <a:custGeom>
          <a:avLst/>
          <a:gdLst/>
          <a:ahLst/>
          <a:cxnLst/>
          <a:rect l="0" t="0" r="0" b="0"/>
          <a:pathLst>
            <a:path>
              <a:moveTo>
                <a:pt x="0" y="580945"/>
              </a:moveTo>
              <a:lnTo>
                <a:pt x="694299" y="580945"/>
              </a:lnTo>
              <a:lnTo>
                <a:pt x="694299" y="0"/>
              </a:lnTo>
              <a:lnTo>
                <a:pt x="1388598" y="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87118" y="2186460"/>
        <a:ext cx="75261" cy="75261"/>
      </dsp:txXfrm>
    </dsp:sp>
    <dsp:sp modelId="{05D943FC-787E-994A-B1DB-B296539EA72E}">
      <dsp:nvSpPr>
        <dsp:cNvPr id="0" name=""/>
        <dsp:cNvSpPr/>
      </dsp:nvSpPr>
      <dsp:spPr>
        <a:xfrm>
          <a:off x="2030449" y="690420"/>
          <a:ext cx="1388598" cy="1824143"/>
        </a:xfrm>
        <a:custGeom>
          <a:avLst/>
          <a:gdLst/>
          <a:ahLst/>
          <a:cxnLst/>
          <a:rect l="0" t="0" r="0" b="0"/>
          <a:pathLst>
            <a:path>
              <a:moveTo>
                <a:pt x="0" y="1824143"/>
              </a:moveTo>
              <a:lnTo>
                <a:pt x="694299" y="1824143"/>
              </a:lnTo>
              <a:lnTo>
                <a:pt x="694299" y="0"/>
              </a:lnTo>
              <a:lnTo>
                <a:pt x="1388598" y="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a:off x="2667435" y="1545178"/>
        <a:ext cx="114626" cy="114626"/>
      </dsp:txXfrm>
    </dsp:sp>
    <dsp:sp modelId="{5B19A797-B550-9D4C-8CBE-4D6B2EF42A7A}">
      <dsp:nvSpPr>
        <dsp:cNvPr id="0" name=""/>
        <dsp:cNvSpPr/>
      </dsp:nvSpPr>
      <dsp:spPr>
        <a:xfrm rot="10800000" flipV="1">
          <a:off x="322440" y="1880222"/>
          <a:ext cx="2147336" cy="1268681"/>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Aspects of Culture</a:t>
          </a:r>
        </a:p>
      </dsp:txBody>
      <dsp:txXfrm rot="-10800000">
        <a:off x="322440" y="1880222"/>
        <a:ext cx="2147336" cy="1268681"/>
      </dsp:txXfrm>
    </dsp:sp>
    <dsp:sp modelId="{9631982F-90E8-D245-8BD5-72BDD834C86C}">
      <dsp:nvSpPr>
        <dsp:cNvPr id="0" name=""/>
        <dsp:cNvSpPr/>
      </dsp:nvSpPr>
      <dsp:spPr>
        <a:xfrm>
          <a:off x="3419048" y="212653"/>
          <a:ext cx="3134151" cy="95553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Values</a:t>
          </a:r>
        </a:p>
      </dsp:txBody>
      <dsp:txXfrm>
        <a:off x="3419048" y="212653"/>
        <a:ext cx="3134151" cy="955534"/>
      </dsp:txXfrm>
    </dsp:sp>
    <dsp:sp modelId="{8CC311B4-1A32-E74D-B542-E9E5432B23CD}">
      <dsp:nvSpPr>
        <dsp:cNvPr id="0" name=""/>
        <dsp:cNvSpPr/>
      </dsp:nvSpPr>
      <dsp:spPr>
        <a:xfrm>
          <a:off x="3419048" y="1455850"/>
          <a:ext cx="3134151" cy="95553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Customs</a:t>
          </a:r>
        </a:p>
      </dsp:txBody>
      <dsp:txXfrm>
        <a:off x="3419048" y="1455850"/>
        <a:ext cx="3134151" cy="955534"/>
      </dsp:txXfrm>
    </dsp:sp>
    <dsp:sp modelId="{CE7B15C7-3D3B-DE4A-8E6C-E7339986756F}">
      <dsp:nvSpPr>
        <dsp:cNvPr id="0" name=""/>
        <dsp:cNvSpPr/>
      </dsp:nvSpPr>
      <dsp:spPr>
        <a:xfrm>
          <a:off x="3419048" y="2699048"/>
          <a:ext cx="3134151" cy="95553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Symbols</a:t>
          </a:r>
        </a:p>
      </dsp:txBody>
      <dsp:txXfrm>
        <a:off x="3419048" y="2699048"/>
        <a:ext cx="3134151" cy="955534"/>
      </dsp:txXfrm>
    </dsp:sp>
    <dsp:sp modelId="{DAF92C04-76C4-FC41-A322-90CFB063A5A5}">
      <dsp:nvSpPr>
        <dsp:cNvPr id="0" name=""/>
        <dsp:cNvSpPr/>
      </dsp:nvSpPr>
      <dsp:spPr>
        <a:xfrm>
          <a:off x="3405182" y="3909729"/>
          <a:ext cx="3134151" cy="955534"/>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Language</a:t>
          </a:r>
        </a:p>
      </dsp:txBody>
      <dsp:txXfrm>
        <a:off x="3405182" y="3909729"/>
        <a:ext cx="3134151" cy="955534"/>
      </dsp:txXfrm>
    </dsp:sp>
  </dsp:spTree>
</dsp:drawing>
</file>

<file path=ppt/diagrams/layout1.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3">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defRPr sz="1200"/>
            </a:lvl1pPr>
          </a:lstStyle>
          <a:p>
            <a:pPr>
              <a:defRPr/>
            </a:pPr>
            <a:endParaRPr lang="en-US" dirty="0"/>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a:defRPr sz="1200"/>
            </a:lvl1pPr>
          </a:lstStyle>
          <a:p>
            <a:pPr>
              <a:defRPr/>
            </a:pPr>
            <a:fld id="{21C2CB82-A855-1349-895E-F8580308F0D3}" type="datetime1">
              <a:rPr lang="en-US"/>
              <a:t>3/7/2020</a:t>
            </a:fld>
            <a:endParaRPr lang="en-US" dirty="0"/>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a:defRPr sz="1200"/>
            </a:lvl1pPr>
          </a:lstStyle>
          <a:p>
            <a:pPr>
              <a:defRPr/>
            </a:pPr>
            <a:endParaRPr lang="en-US" dirty="0"/>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lstStyle>
            <a:lvl1pPr algn="r">
              <a:defRPr sz="1200"/>
            </a:lvl1pPr>
          </a:lstStyle>
          <a:p>
            <a:pPr>
              <a:defRPr/>
            </a:pPr>
            <a:fld id="{C5FF95B2-C3F5-B24F-9490-614F7B7B30E4}" type="slidenum">
              <a:rPr lang="en-US"/>
              <a:t>‹#›</a:t>
            </a:fld>
            <a:endParaRPr lang="en-US" dirty="0"/>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S PGothic" panose="020B0600070205080204" charset="-128"/>
      </a:defRPr>
    </a:lvl1pPr>
    <a:lvl2pPr marL="4572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2pPr>
    <a:lvl3pPr marL="9144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3pPr>
    <a:lvl4pPr marL="13716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4pPr>
    <a:lvl5pPr marL="18288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21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7482561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243"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1842866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26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7227117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291"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7084149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9975639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5828884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7818101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7541389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923001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5281224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6010000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943729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9889889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3032108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665014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9507" name="Rectangle 1027"/>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6574202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9104221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1481368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607565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54652835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4944998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761018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99447628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2089105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77695778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7711142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4602273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86857181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05267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136909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169009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362710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51618412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11520335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0271164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6824933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505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7845854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9426630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10034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0347294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2214954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38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9116146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71692674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87143923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6804340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8810788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46128612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1383343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1059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2654180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1264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0941130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2288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14099955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2288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377004296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1264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25693345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1469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39881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1673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3441458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1878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13753117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2288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23292310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2493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01298484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2697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851668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3107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183085746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351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25775410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3107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39434583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3721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383197814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3107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74303230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3721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79968456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0483"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38884888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2531"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172508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963"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4242361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915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244534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1203"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0786575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3251"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97358593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529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72977400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939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4751321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34495074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6758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68237686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AB62F62-DEEB-FC44-A8E5-41F55EB37E7A}" type="slidenum">
              <a:rPr lang="en-US" smtClean="0"/>
              <a:pPr>
                <a:defRPr/>
              </a:pPr>
              <a:t>212</a:t>
            </a:fld>
            <a:endParaRPr lang="en-US" dirty="0"/>
          </a:p>
        </p:txBody>
      </p:sp>
    </p:spTree>
    <p:extLst>
      <p:ext uri="{BB962C8B-B14F-4D97-AF65-F5344CB8AC3E}">
        <p14:creationId xmlns:p14="http://schemas.microsoft.com/office/powerpoint/2010/main" val="120161242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B62F62-DEEB-FC44-A8E5-41F55EB37E7A}" type="slidenum">
              <a:rPr lang="en-US" smtClean="0"/>
              <a:pPr>
                <a:defRPr/>
              </a:pPr>
              <a:t>220</a:t>
            </a:fld>
            <a:endParaRPr lang="en-US" dirty="0"/>
          </a:p>
        </p:txBody>
      </p:sp>
    </p:spTree>
    <p:extLst>
      <p:ext uri="{BB962C8B-B14F-4D97-AF65-F5344CB8AC3E}">
        <p14:creationId xmlns:p14="http://schemas.microsoft.com/office/powerpoint/2010/main" val="154357865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p:spPr>
      </p:sp>
      <p:sp>
        <p:nvSpPr>
          <p:cNvPr id="11059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p:spPr>
      </p:sp>
      <p:sp>
        <p:nvSpPr>
          <p:cNvPr id="11264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p:sp>
      <p:sp>
        <p:nvSpPr>
          <p:cNvPr id="149507" name="Rectangle 1027"/>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p:spPr>
      </p:sp>
      <p:sp>
        <p:nvSpPr>
          <p:cNvPr id="11059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p:spPr>
      </p:sp>
      <p:sp>
        <p:nvSpPr>
          <p:cNvPr id="12288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p:cNvSpPr>
          <p:nvPr>
            <p:ph type="sldImg"/>
          </p:nvPr>
        </p:nvSpPr>
        <p:spPr>
          <a:solidFill>
            <a:srgbClr val="FFFFFF"/>
          </a:solidFill>
        </p:spPr>
      </p:sp>
      <p:sp>
        <p:nvSpPr>
          <p:cNvPr id="11469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p:spPr>
      </p:sp>
      <p:sp>
        <p:nvSpPr>
          <p:cNvPr id="11264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p:cNvSpPr>
          <p:nvPr>
            <p:ph type="sldImg"/>
          </p:nvPr>
        </p:nvSpPr>
        <p:spPr>
          <a:solidFill>
            <a:srgbClr val="FFFFFF"/>
          </a:solidFill>
        </p:spPr>
      </p:sp>
      <p:sp>
        <p:nvSpPr>
          <p:cNvPr id="11469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p:cNvSpPr>
          <p:nvPr>
            <p:ph type="sldImg"/>
          </p:nvPr>
        </p:nvSpPr>
        <p:spPr>
          <a:solidFill>
            <a:srgbClr val="FFFFFF"/>
          </a:solidFill>
        </p:spPr>
      </p:sp>
      <p:sp>
        <p:nvSpPr>
          <p:cNvPr id="11673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p:cNvSpPr>
          <p:nvPr>
            <p:ph type="sldImg"/>
          </p:nvPr>
        </p:nvSpPr>
        <p:spPr>
          <a:solidFill>
            <a:srgbClr val="FFFFFF"/>
          </a:solidFill>
        </p:spPr>
      </p:sp>
      <p:sp>
        <p:nvSpPr>
          <p:cNvPr id="118787"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p:spPr>
      </p:sp>
      <p:sp>
        <p:nvSpPr>
          <p:cNvPr id="12288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solidFill>
            <a:srgbClr val="FFFFFF"/>
          </a:solidFill>
        </p:spPr>
      </p:sp>
      <p:sp>
        <p:nvSpPr>
          <p:cNvPr id="12493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p:cNvSpPr>
          <p:nvPr>
            <p:ph type="sldImg"/>
          </p:nvPr>
        </p:nvSpPr>
        <p:spPr>
          <a:solidFill>
            <a:srgbClr val="FFFFFF"/>
          </a:solidFill>
        </p:spPr>
      </p:sp>
      <p:sp>
        <p:nvSpPr>
          <p:cNvPr id="13107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p:cNvSpPr>
          <p:nvPr>
            <p:ph type="sldImg"/>
          </p:nvPr>
        </p:nvSpPr>
        <p:spPr>
          <a:solidFill>
            <a:srgbClr val="FFFFFF"/>
          </a:solidFill>
        </p:spPr>
      </p:sp>
      <p:sp>
        <p:nvSpPr>
          <p:cNvPr id="13517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p:cNvSpPr>
          <p:nvPr>
            <p:ph type="sldImg"/>
          </p:nvPr>
        </p:nvSpPr>
        <p:spPr>
          <a:solidFill>
            <a:srgbClr val="FFFFFF"/>
          </a:solidFill>
        </p:spPr>
      </p:sp>
      <p:sp>
        <p:nvSpPr>
          <p:cNvPr id="13517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p:cNvSpPr>
          <p:nvPr>
            <p:ph type="sldImg"/>
          </p:nvPr>
        </p:nvSpPr>
        <p:spPr>
          <a:solidFill>
            <a:srgbClr val="FFFFFF"/>
          </a:solidFill>
        </p:spPr>
      </p:sp>
      <p:sp>
        <p:nvSpPr>
          <p:cNvPr id="11673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p:cNvSpPr>
          <p:nvPr>
            <p:ph type="sldImg"/>
          </p:nvPr>
        </p:nvSpPr>
        <p:spPr>
          <a:solidFill>
            <a:srgbClr val="FFFFFF"/>
          </a:solidFill>
        </p:spPr>
      </p:sp>
      <p:sp>
        <p:nvSpPr>
          <p:cNvPr id="13517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p:sp>
      <p:sp>
        <p:nvSpPr>
          <p:cNvPr id="5325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p:cNvSpPr>
          <p:nvPr>
            <p:ph type="sldImg"/>
          </p:nvPr>
        </p:nvSpPr>
        <p:spPr>
          <a:solidFill>
            <a:srgbClr val="FFFFFF"/>
          </a:solidFill>
        </p:spPr>
      </p:sp>
      <p:sp>
        <p:nvSpPr>
          <p:cNvPr id="118787"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solidFill>
            <a:srgbClr val="FFFFFF"/>
          </a:solidFill>
        </p:spPr>
      </p:sp>
      <p:sp>
        <p:nvSpPr>
          <p:cNvPr id="12493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p:sp>
      <p:sp>
        <p:nvSpPr>
          <p:cNvPr id="1843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1026"/>
          <p:cNvSpPr>
            <a:spLocks noGrp="1" noRot="1" noChangeAspect="1" noChangeArrowheads="1" noTextEdit="1"/>
          </p:cNvSpPr>
          <p:nvPr>
            <p:ph type="sldImg"/>
          </p:nvPr>
        </p:nvSpPr>
        <p:spPr/>
      </p:sp>
      <p:sp>
        <p:nvSpPr>
          <p:cNvPr id="141315" name="Rectangle 1027"/>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p:spPr>
      </p:sp>
      <p:sp>
        <p:nvSpPr>
          <p:cNvPr id="11059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p:spPr>
      </p:sp>
      <p:sp>
        <p:nvSpPr>
          <p:cNvPr id="11059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p:spPr>
      </p:sp>
      <p:sp>
        <p:nvSpPr>
          <p:cNvPr id="11264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p:cNvSpPr>
          <p:nvPr>
            <p:ph type="sldImg"/>
          </p:nvPr>
        </p:nvSpPr>
        <p:spPr>
          <a:solidFill>
            <a:srgbClr val="FFFFFF"/>
          </a:solidFill>
        </p:spPr>
      </p:sp>
      <p:sp>
        <p:nvSpPr>
          <p:cNvPr id="11469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p:cNvSpPr>
          <p:nvPr>
            <p:ph type="sldImg"/>
          </p:nvPr>
        </p:nvSpPr>
        <p:spPr>
          <a:solidFill>
            <a:srgbClr val="FFFFFF"/>
          </a:solidFill>
        </p:spPr>
      </p:sp>
      <p:sp>
        <p:nvSpPr>
          <p:cNvPr id="11673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solidFill>
            <a:srgbClr val="FFFFFF"/>
          </a:solidFill>
        </p:spPr>
      </p:sp>
      <p:sp>
        <p:nvSpPr>
          <p:cNvPr id="12493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p:sp>
      <p:sp>
        <p:nvSpPr>
          <p:cNvPr id="5325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80808404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80374476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335484040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Text Photo Credit3"/>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5"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GIF"/><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4.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p:nvSpPr>
        <p:spPr>
          <a:xfrm>
            <a:off x="0" y="6032531"/>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81" y="6136056"/>
            <a:ext cx="3223119" cy="272375"/>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p:nvPr/>
        </p:nvSpPr>
        <p:spPr>
          <a:xfrm>
            <a:off x="0" y="6518156"/>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for instructor use in the classroom.  No reproduction or further distribution permitted without the prior written consent of McGraw-Hill Education.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p:nvPr/>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for instructor use in the classroom.  No reproduction or further distribution permitted without the prior written consent of McGraw-Hill Education.</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713" r:id="rId10"/>
    <p:sldLayoutId id="2147483714" r:id="rId11"/>
    <p:sldLayoutId id="2147483715" r:id="rId12"/>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pyright" descr="©McGraw-Hill Education"/>
          <p:cNvSpPr txBox="1"/>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Calibri" panose="020F0502020204030204" pitchFamily="34" charset="0"/>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ransition spd="med"/>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5pPr>
      <a:lvl6pPr marL="4572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6pPr>
      <a:lvl7pPr marL="9144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7pPr>
      <a:lvl8pPr marL="13716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8pPr>
      <a:lvl9pPr marL="18288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slide" Target="slide45.xml"/><Relationship Id="rId4" Type="http://schemas.openxmlformats.org/officeDocument/2006/relationships/image" Target="../media/image14.jpeg"/></Relationships>
</file>

<file path=ppt/slides/_rels/slide10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0.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56.xml"/></Relationships>
</file>

<file path=ppt/slides/_rels/slide1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1.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56.xml"/></Relationships>
</file>

<file path=ppt/slides/_rels/slide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2.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56.xml"/></Relationships>
</file>

<file path=ppt/slides/_rels/slide1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3.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1.xml"/></Relationships>
</file>

<file path=ppt/slides/_rels/slide1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4.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1.xml"/></Relationships>
</file>

<file path=ppt/slides/_rels/slide10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5.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3.xml"/></Relationships>
</file>

<file path=ppt/slides/_rels/slide10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6.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3.xml"/></Relationships>
</file>

<file path=ppt/slides/_rels/slide10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7.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3.xml"/></Relationships>
</file>

<file path=ppt/slides/_rels/slide10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8.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4.xml"/></Relationships>
</file>

<file path=ppt/slides/_rels/slide10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9.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8.xml"/></Relationships>
</file>

<file path=ppt/slides/_rels/slide1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0.xml"/><Relationship Id="rId1" Type="http://schemas.openxmlformats.org/officeDocument/2006/relationships/slideLayout" Target="../slideLayouts/slideLayout52.xml"/><Relationship Id="rId4" Type="http://schemas.openxmlformats.org/officeDocument/2006/relationships/slide" Target="slide37.xml"/></Relationships>
</file>

<file path=ppt/slides/_rels/slide1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0.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8.xml"/></Relationships>
</file>

<file path=ppt/slides/_rels/slide1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1.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8.xml"/></Relationships>
</file>

<file path=ppt/slides/_rels/slide1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2.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68.xml"/></Relationships>
</file>

<file path=ppt/slides/_rels/slide1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3.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70.xml"/></Relationships>
</file>

<file path=ppt/slides/_rels/slide1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4.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71.xml"/></Relationships>
</file>

<file path=ppt/slides/_rels/slide1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5.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73.xml"/></Relationships>
</file>

<file path=ppt/slides/_rels/slide1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6.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76.xml"/></Relationships>
</file>

<file path=ppt/slides/_rels/slide1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7.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80.xml"/></Relationships>
</file>

<file path=ppt/slides/_rels/slide1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8.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80.xml"/></Relationships>
</file>

<file path=ppt/slides/_rels/slide1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9.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85.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image" Target="../media/image8.jpeg"/><Relationship Id="rId4" Type="http://schemas.openxmlformats.org/officeDocument/2006/relationships/hyperlink" Target="http://kerin.tv/cr7e/ppt5-5"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0.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85.xml"/></Relationships>
</file>

<file path=ppt/slides/_rels/slide121.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slide" Target="slide77.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1.xml"/><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62.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54.xml"/><Relationship Id="rId5" Type="http://schemas.openxmlformats.org/officeDocument/2006/relationships/image" Target="../media/image8.jpeg"/><Relationship Id="rId4" Type="http://schemas.openxmlformats.org/officeDocument/2006/relationships/hyperlink" Target="http://kerin.tv/cr7e/v5-2"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14.xml"/><Relationship Id="rId1" Type="http://schemas.openxmlformats.org/officeDocument/2006/relationships/slideLayout" Target="../slideLayouts/slideLayout25.xml"/><Relationship Id="rId5" Type="http://schemas.openxmlformats.org/officeDocument/2006/relationships/image" Target="../media/image8.jpeg"/><Relationship Id="rId4" Type="http://schemas.openxmlformats.org/officeDocument/2006/relationships/hyperlink" Target="http://kerin.tv/cr7e/v7-1" TargetMode="External"/></Relationships>
</file>

<file path=ppt/slides/_rels/slide133.xml.rels><?xml version="1.0" encoding="UTF-8" standalone="yes"?>
<Relationships xmlns="http://schemas.openxmlformats.org/package/2006/relationships"><Relationship Id="rId3" Type="http://schemas.openxmlformats.org/officeDocument/2006/relationships/slide" Target="slide195.xml"/><Relationship Id="rId2" Type="http://schemas.openxmlformats.org/officeDocument/2006/relationships/notesSlide" Target="../notesSlides/notesSlide115.xml"/><Relationship Id="rId1" Type="http://schemas.openxmlformats.org/officeDocument/2006/relationships/slideLayout" Target="../slideLayouts/slideLayout25.xml"/></Relationships>
</file>

<file path=ppt/slides/_rels/slide1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6.xml"/><Relationship Id="rId1" Type="http://schemas.openxmlformats.org/officeDocument/2006/relationships/slideLayout" Target="../slideLayouts/slideLayout15.xml"/><Relationship Id="rId4" Type="http://schemas.openxmlformats.org/officeDocument/2006/relationships/slide" Target="slide205.xml"/></Relationships>
</file>

<file path=ppt/slides/_rels/slide135.xml.rels><?xml version="1.0" encoding="UTF-8" standalone="yes"?>
<Relationships xmlns="http://schemas.openxmlformats.org/package/2006/relationships"><Relationship Id="rId3" Type="http://schemas.openxmlformats.org/officeDocument/2006/relationships/hyperlink" Target="http://kerin.tv/cr7e/ppt7-1" TargetMode="External"/><Relationship Id="rId2" Type="http://schemas.openxmlformats.org/officeDocument/2006/relationships/notesSlide" Target="../notesSlides/notesSlide117.xml"/><Relationship Id="rId1" Type="http://schemas.openxmlformats.org/officeDocument/2006/relationships/slideLayout" Target="../slideLayouts/slideLayout25.xml"/><Relationship Id="rId5" Type="http://schemas.openxmlformats.org/officeDocument/2006/relationships/image" Target="../media/image65.jpg"/><Relationship Id="rId4" Type="http://schemas.openxmlformats.org/officeDocument/2006/relationships/image" Target="../media/image8.jpeg"/></Relationships>
</file>

<file path=ppt/slides/_rels/slide136.xml.rels><?xml version="1.0" encoding="UTF-8" standalone="yes"?>
<Relationships xmlns="http://schemas.openxmlformats.org/package/2006/relationships"><Relationship Id="rId3" Type="http://schemas.openxmlformats.org/officeDocument/2006/relationships/slide" Target="slide196.xml"/><Relationship Id="rId2" Type="http://schemas.openxmlformats.org/officeDocument/2006/relationships/notesSlide" Target="../notesSlides/notesSlide118.xml"/><Relationship Id="rId1" Type="http://schemas.openxmlformats.org/officeDocument/2006/relationships/slideLayout" Target="../slideLayouts/slideLayout25.xml"/></Relationships>
</file>

<file path=ppt/slides/_rels/slide137.xml.rels><?xml version="1.0" encoding="UTF-8" standalone="yes"?>
<Relationships xmlns="http://schemas.openxmlformats.org/package/2006/relationships"><Relationship Id="rId3" Type="http://schemas.openxmlformats.org/officeDocument/2006/relationships/slide" Target="slide197.xml"/><Relationship Id="rId2" Type="http://schemas.openxmlformats.org/officeDocument/2006/relationships/notesSlide" Target="../notesSlides/notesSlide119.xml"/><Relationship Id="rId1" Type="http://schemas.openxmlformats.org/officeDocument/2006/relationships/slideLayout" Target="../slideLayouts/slideLayout25.xml"/><Relationship Id="rId4" Type="http://schemas.openxmlformats.org/officeDocument/2006/relationships/image" Target="../media/image66.jpeg"/></Relationships>
</file>

<file path=ppt/slides/_rels/slide138.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notesSlide" Target="../notesSlides/notesSlide120.xml"/><Relationship Id="rId1" Type="http://schemas.openxmlformats.org/officeDocument/2006/relationships/slideLayout" Target="../slideLayouts/slideLayout25.xml"/><Relationship Id="rId5" Type="http://schemas.openxmlformats.org/officeDocument/2006/relationships/slide" Target="slide200.xml"/><Relationship Id="rId4" Type="http://schemas.openxmlformats.org/officeDocument/2006/relationships/slide" Target="slide199.xml"/></Relationships>
</file>

<file path=ppt/slides/_rels/slide1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1.xml"/><Relationship Id="rId1" Type="http://schemas.openxmlformats.org/officeDocument/2006/relationships/slideLayout" Target="../slideLayouts/slideLayout15.xml"/><Relationship Id="rId4" Type="http://schemas.openxmlformats.org/officeDocument/2006/relationships/slide" Target="slide20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slide" Target="slide46.xml"/></Relationships>
</file>

<file path=ppt/slides/_rels/slide1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2.xml"/><Relationship Id="rId1" Type="http://schemas.openxmlformats.org/officeDocument/2006/relationships/slideLayout" Target="../slideLayouts/slideLayout15.xml"/><Relationship Id="rId4" Type="http://schemas.openxmlformats.org/officeDocument/2006/relationships/slide" Target="slide207.xml"/></Relationships>
</file>

<file path=ppt/slides/_rels/slide1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3.xml"/><Relationship Id="rId1" Type="http://schemas.openxmlformats.org/officeDocument/2006/relationships/slideLayout" Target="../slideLayouts/slideLayout15.xml"/><Relationship Id="rId6" Type="http://schemas.openxmlformats.org/officeDocument/2006/relationships/image" Target="../media/image8.jpeg"/><Relationship Id="rId5" Type="http://schemas.openxmlformats.org/officeDocument/2006/relationships/hyperlink" Target="http://kerin.tv/cr7e/v7-2" TargetMode="External"/><Relationship Id="rId4" Type="http://schemas.openxmlformats.org/officeDocument/2006/relationships/slide" Target="slide208.xml"/></Relationships>
</file>

<file path=ppt/slides/_rels/slide1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4.xml"/><Relationship Id="rId1" Type="http://schemas.openxmlformats.org/officeDocument/2006/relationships/slideLayout" Target="../slideLayouts/slideLayout25.xml"/><Relationship Id="rId4" Type="http://schemas.openxmlformats.org/officeDocument/2006/relationships/image" Target="../media/image70.jpg"/></Relationships>
</file>

<file path=ppt/slides/_rels/slide14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5.xml"/><Relationship Id="rId1" Type="http://schemas.openxmlformats.org/officeDocument/2006/relationships/slideLayout" Target="../slideLayouts/slideLayout25.xml"/></Relationships>
</file>

<file path=ppt/slides/_rels/slide144.xml.rels><?xml version="1.0" encoding="UTF-8" standalone="yes"?>
<Relationships xmlns="http://schemas.openxmlformats.org/package/2006/relationships"><Relationship Id="rId8" Type="http://schemas.openxmlformats.org/officeDocument/2006/relationships/hyperlink" Target="http://kerin.tv/cr7e/ppt7-7" TargetMode="External"/><Relationship Id="rId3" Type="http://schemas.openxmlformats.org/officeDocument/2006/relationships/hyperlink" Target="http://kerin.tv/cr7e/ppt7-4" TargetMode="External"/><Relationship Id="rId7" Type="http://schemas.openxmlformats.org/officeDocument/2006/relationships/hyperlink" Target="http://kerin.tv/cr7e/ppt7-5" TargetMode="External"/><Relationship Id="rId2" Type="http://schemas.openxmlformats.org/officeDocument/2006/relationships/notesSlide" Target="../notesSlides/notesSlide126.xml"/><Relationship Id="rId1" Type="http://schemas.openxmlformats.org/officeDocument/2006/relationships/slideLayout" Target="../slideLayouts/slideLayout25.xml"/><Relationship Id="rId6" Type="http://schemas.openxmlformats.org/officeDocument/2006/relationships/hyperlink" Target="http://kerin.tv/cr7e/ppt7-2" TargetMode="External"/><Relationship Id="rId5" Type="http://schemas.openxmlformats.org/officeDocument/2006/relationships/hyperlink" Target="http://kerin.tv/cr7e/ppt7-3" TargetMode="External"/><Relationship Id="rId10" Type="http://schemas.openxmlformats.org/officeDocument/2006/relationships/hyperlink" Target="http://kerin.tv/cr7e/ppt7-8" TargetMode="External"/><Relationship Id="rId4" Type="http://schemas.openxmlformats.org/officeDocument/2006/relationships/image" Target="../media/image30.jpeg"/><Relationship Id="rId9" Type="http://schemas.openxmlformats.org/officeDocument/2006/relationships/hyperlink" Target="http://kerin.tv/cr7e/ppt7-6"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5.xml"/></Relationships>
</file>

<file path=ppt/slides/_rels/slide146.xml.rels><?xml version="1.0" encoding="UTF-8" standalone="yes"?>
<Relationships xmlns="http://schemas.openxmlformats.org/package/2006/relationships"><Relationship Id="rId3" Type="http://schemas.openxmlformats.org/officeDocument/2006/relationships/slide" Target="slide201.xml"/><Relationship Id="rId2" Type="http://schemas.openxmlformats.org/officeDocument/2006/relationships/notesSlide" Target="../notesSlides/notesSlide128.xml"/><Relationship Id="rId1" Type="http://schemas.openxmlformats.org/officeDocument/2006/relationships/slideLayout" Target="../slideLayouts/slideLayout25.xml"/><Relationship Id="rId4" Type="http://schemas.openxmlformats.org/officeDocument/2006/relationships/image" Target="../media/image71.jpg"/></Relationships>
</file>

<file path=ppt/slides/_rels/slide147.xml.rels><?xml version="1.0" encoding="UTF-8" standalone="yes"?>
<Relationships xmlns="http://schemas.openxmlformats.org/package/2006/relationships"><Relationship Id="rId3" Type="http://schemas.openxmlformats.org/officeDocument/2006/relationships/hyperlink" Target="http://kerin.tv/cr7e/ppt7-9" TargetMode="External"/><Relationship Id="rId2" Type="http://schemas.openxmlformats.org/officeDocument/2006/relationships/notesSlide" Target="../notesSlides/notesSlide129.xml"/><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1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30.xml"/><Relationship Id="rId1" Type="http://schemas.openxmlformats.org/officeDocument/2006/relationships/slideLayout" Target="../slideLayouts/slideLayout25.xml"/><Relationship Id="rId4" Type="http://schemas.openxmlformats.org/officeDocument/2006/relationships/image" Target="../media/image73.jpg"/></Relationships>
</file>

<file path=ppt/slides/_rels/slide149.xml.rels><?xml version="1.0" encoding="UTF-8" standalone="yes"?>
<Relationships xmlns="http://schemas.openxmlformats.org/package/2006/relationships"><Relationship Id="rId3" Type="http://schemas.openxmlformats.org/officeDocument/2006/relationships/slide" Target="slide202.xml"/><Relationship Id="rId2" Type="http://schemas.openxmlformats.org/officeDocument/2006/relationships/notesSlide" Target="../notesSlides/notesSlide13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14.xml"/><Relationship Id="rId1" Type="http://schemas.openxmlformats.org/officeDocument/2006/relationships/slideLayout" Target="../slideLayouts/slideLayout52.xml"/><Relationship Id="rId4" Type="http://schemas.openxmlformats.org/officeDocument/2006/relationships/image" Target="../media/image18.jpeg"/></Relationships>
</file>

<file path=ppt/slides/_rels/slide1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2.xml"/><Relationship Id="rId1" Type="http://schemas.openxmlformats.org/officeDocument/2006/relationships/slideLayout" Target="../slideLayouts/slideLayout25.xml"/><Relationship Id="rId5" Type="http://schemas.openxmlformats.org/officeDocument/2006/relationships/image" Target="../media/image8.jpeg"/><Relationship Id="rId4" Type="http://schemas.openxmlformats.org/officeDocument/2006/relationships/hyperlink" Target="http://kerin.tv/cr7e/v7-3"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3.xml"/><Relationship Id="rId1" Type="http://schemas.openxmlformats.org/officeDocument/2006/relationships/slideLayout" Target="../slideLayouts/slideLayout2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35.xml"/><Relationship Id="rId1" Type="http://schemas.openxmlformats.org/officeDocument/2006/relationships/slideLayout" Target="../slideLayouts/slideLayout15.xml"/><Relationship Id="rId4" Type="http://schemas.openxmlformats.org/officeDocument/2006/relationships/slide" Target="slide209.xml"/></Relationships>
</file>

<file path=ppt/slides/_rels/slide1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36.xml"/><Relationship Id="rId1" Type="http://schemas.openxmlformats.org/officeDocument/2006/relationships/slideLayout" Target="../slideLayouts/slideLayout25.xml"/></Relationships>
</file>

<file path=ppt/slides/_rels/slide1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37.xml"/><Relationship Id="rId1" Type="http://schemas.openxmlformats.org/officeDocument/2006/relationships/slideLayout" Target="../slideLayouts/slideLayout25.xml"/></Relationships>
</file>

<file path=ppt/slides/_rels/slide15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38.xml"/><Relationship Id="rId1" Type="http://schemas.openxmlformats.org/officeDocument/2006/relationships/slideLayout" Target="../slideLayouts/slideLayout15.xml"/><Relationship Id="rId4" Type="http://schemas.openxmlformats.org/officeDocument/2006/relationships/slide" Target="slide210.xml"/></Relationships>
</file>

<file path=ppt/slides/_rels/slide1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39.xml"/><Relationship Id="rId1" Type="http://schemas.openxmlformats.org/officeDocument/2006/relationships/slideLayout" Target="../slideLayouts/slideLayout15.xml"/><Relationship Id="rId4" Type="http://schemas.openxmlformats.org/officeDocument/2006/relationships/slide" Target="slide211.xml"/></Relationships>
</file>

<file path=ppt/slides/_rels/slide15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40.xml"/><Relationship Id="rId1" Type="http://schemas.openxmlformats.org/officeDocument/2006/relationships/slideLayout" Target="../slideLayouts/slideLayout15.xml"/><Relationship Id="rId4" Type="http://schemas.openxmlformats.org/officeDocument/2006/relationships/slide" Target="slide212.xml"/></Relationships>
</file>

<file path=ppt/slides/_rels/slide1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1.xml"/><Relationship Id="rId1" Type="http://schemas.openxmlformats.org/officeDocument/2006/relationships/slideLayout" Target="../slideLayouts/slideLayout15.xml"/><Relationship Id="rId4" Type="http://schemas.openxmlformats.org/officeDocument/2006/relationships/slide" Target="slide213.xml"/></Relationships>
</file>

<file path=ppt/slides/_rels/slide16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42.xml"/><Relationship Id="rId1" Type="http://schemas.openxmlformats.org/officeDocument/2006/relationships/slideLayout" Target="../slideLayouts/slideLayout15.xml"/><Relationship Id="rId4" Type="http://schemas.openxmlformats.org/officeDocument/2006/relationships/slide" Target="slide214.xml"/></Relationships>
</file>

<file path=ppt/slides/_rels/slide16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3.xml"/><Relationship Id="rId1" Type="http://schemas.openxmlformats.org/officeDocument/2006/relationships/slideLayout" Target="../slideLayouts/slideLayout15.xml"/><Relationship Id="rId4" Type="http://schemas.openxmlformats.org/officeDocument/2006/relationships/slide" Target="slide215.xml"/></Relationships>
</file>

<file path=ppt/slides/_rels/slide1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44.xml"/><Relationship Id="rId1" Type="http://schemas.openxmlformats.org/officeDocument/2006/relationships/slideLayout" Target="../slideLayouts/slideLayout15.xml"/><Relationship Id="rId4" Type="http://schemas.openxmlformats.org/officeDocument/2006/relationships/slide" Target="slide216.xml"/></Relationships>
</file>

<file path=ppt/slides/_rels/slide16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45.xml"/><Relationship Id="rId1" Type="http://schemas.openxmlformats.org/officeDocument/2006/relationships/slideLayout" Target="../slideLayouts/slideLayout15.xml"/><Relationship Id="rId4" Type="http://schemas.openxmlformats.org/officeDocument/2006/relationships/slide" Target="slide217.xml"/></Relationships>
</file>

<file path=ppt/slides/_rels/slide16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46.xml"/><Relationship Id="rId1" Type="http://schemas.openxmlformats.org/officeDocument/2006/relationships/slideLayout" Target="../slideLayouts/slideLayout25.xml"/><Relationship Id="rId4" Type="http://schemas.openxmlformats.org/officeDocument/2006/relationships/image" Target="../media/image88.jpg"/></Relationships>
</file>

<file path=ppt/slides/_rels/slide16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47.xml"/><Relationship Id="rId1" Type="http://schemas.openxmlformats.org/officeDocument/2006/relationships/slideLayout" Target="../slideLayouts/slideLayout15.xml"/><Relationship Id="rId6" Type="http://schemas.openxmlformats.org/officeDocument/2006/relationships/image" Target="../media/image30.jpeg"/><Relationship Id="rId5" Type="http://schemas.openxmlformats.org/officeDocument/2006/relationships/hyperlink" Target="http://kerin.tv/cr7e/ppt7-10" TargetMode="External"/><Relationship Id="rId4" Type="http://schemas.openxmlformats.org/officeDocument/2006/relationships/slide" Target="slide218.xml"/></Relationships>
</file>

<file path=ppt/slides/_rels/slide1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8.xml"/><Relationship Id="rId1" Type="http://schemas.openxmlformats.org/officeDocument/2006/relationships/slideLayout" Target="../slideLayouts/slideLayout2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5.xml"/></Relationships>
</file>

<file path=ppt/slides/_rels/slide169.xml.rels><?xml version="1.0" encoding="UTF-8" standalone="yes"?>
<Relationships xmlns="http://schemas.openxmlformats.org/package/2006/relationships"><Relationship Id="rId3" Type="http://schemas.openxmlformats.org/officeDocument/2006/relationships/slide" Target="slide203.xml"/><Relationship Id="rId2" Type="http://schemas.openxmlformats.org/officeDocument/2006/relationships/notesSlide" Target="../notesSlides/notesSlide150.xml"/><Relationship Id="rId1" Type="http://schemas.openxmlformats.org/officeDocument/2006/relationships/slideLayout" Target="../slideLayouts/slideLayout25.xml"/><Relationship Id="rId4" Type="http://schemas.openxmlformats.org/officeDocument/2006/relationships/image" Target="../media/image91.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slide" Target="slide47.xml"/></Relationships>
</file>

<file path=ppt/slides/_rels/slide17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51.xml"/><Relationship Id="rId1" Type="http://schemas.openxmlformats.org/officeDocument/2006/relationships/slideLayout" Target="../slideLayouts/slideLayout15.xml"/><Relationship Id="rId4" Type="http://schemas.openxmlformats.org/officeDocument/2006/relationships/slide" Target="slide219.xml"/></Relationships>
</file>

<file path=ppt/slides/_rels/slide171.xml.rels><?xml version="1.0" encoding="UTF-8" standalone="yes"?>
<Relationships xmlns="http://schemas.openxmlformats.org/package/2006/relationships"><Relationship Id="rId3" Type="http://schemas.openxmlformats.org/officeDocument/2006/relationships/hyperlink" Target="http://kerin.tv/cr7e/ppt7-11" TargetMode="External"/><Relationship Id="rId2" Type="http://schemas.openxmlformats.org/officeDocument/2006/relationships/notesSlide" Target="../notesSlides/notesSlide152.xml"/><Relationship Id="rId1" Type="http://schemas.openxmlformats.org/officeDocument/2006/relationships/slideLayout" Target="../slideLayouts/slideLayout25.xml"/><Relationship Id="rId4" Type="http://schemas.openxmlformats.org/officeDocument/2006/relationships/image" Target="../media/image8.jpeg"/></Relationships>
</file>

<file path=ppt/slides/_rels/slide17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53.xml"/><Relationship Id="rId1" Type="http://schemas.openxmlformats.org/officeDocument/2006/relationships/slideLayout" Target="../slideLayouts/slideLayout25.xml"/></Relationships>
</file>

<file path=ppt/slides/_rels/slide1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4.xml"/><Relationship Id="rId1" Type="http://schemas.openxmlformats.org/officeDocument/2006/relationships/slideLayout" Target="../slideLayouts/slideLayout15.xml"/><Relationship Id="rId4" Type="http://schemas.openxmlformats.org/officeDocument/2006/relationships/slide" Target="slide22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3" Type="http://schemas.openxmlformats.org/officeDocument/2006/relationships/slide" Target="slide204.xml"/><Relationship Id="rId2" Type="http://schemas.openxmlformats.org/officeDocument/2006/relationships/notesSlide" Target="../notesSlides/notesSlide156.xml"/><Relationship Id="rId1" Type="http://schemas.openxmlformats.org/officeDocument/2006/relationships/slideLayout" Target="../slideLayouts/slideLayout25.xml"/><Relationship Id="rId4" Type="http://schemas.openxmlformats.org/officeDocument/2006/relationships/image" Target="../media/image95.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5.xml"/></Relationships>
</file>

<file path=ppt/slides/_rels/slide1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8.xml"/><Relationship Id="rId1" Type="http://schemas.openxmlformats.org/officeDocument/2006/relationships/slideLayout" Target="../slideLayouts/slideLayout15.xml"/><Relationship Id="rId4" Type="http://schemas.openxmlformats.org/officeDocument/2006/relationships/slide" Target="slide221.xml"/></Relationships>
</file>

<file path=ppt/slides/_rels/slide17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59.xml"/><Relationship Id="rId1" Type="http://schemas.openxmlformats.org/officeDocument/2006/relationships/slideLayout" Target="../slideLayouts/slideLayout25.xml"/><Relationship Id="rId5" Type="http://schemas.openxmlformats.org/officeDocument/2006/relationships/image" Target="../media/image8.jpeg"/><Relationship Id="rId4" Type="http://schemas.openxmlformats.org/officeDocument/2006/relationships/hyperlink" Target="http://kerin.tv/cr7e/v7-4"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60.xml"/><Relationship Id="rId1" Type="http://schemas.openxmlformats.org/officeDocument/2006/relationships/slideLayout" Target="../slideLayouts/slideLayout15.xml"/><Relationship Id="rId4" Type="http://schemas.openxmlformats.org/officeDocument/2006/relationships/slide" Target="slide222.xml"/></Relationships>
</file>

<file path=ppt/slides/_rels/slide1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7.xml"/><Relationship Id="rId1" Type="http://schemas.openxmlformats.org/officeDocument/2006/relationships/slideLayout" Target="../slideLayouts/slideLayout52.xml"/><Relationship Id="rId5" Type="http://schemas.openxmlformats.org/officeDocument/2006/relationships/slide" Target="slide42.xml"/><Relationship Id="rId4" Type="http://schemas.openxmlformats.org/officeDocument/2006/relationships/slide" Target="slide41.xml"/></Relationships>
</file>

<file path=ppt/slides/_rels/slide18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61.xml"/><Relationship Id="rId1" Type="http://schemas.openxmlformats.org/officeDocument/2006/relationships/slideLayout" Target="../slideLayouts/slideLayout15.xml"/><Relationship Id="rId4" Type="http://schemas.openxmlformats.org/officeDocument/2006/relationships/slide" Target="slide223.xml"/></Relationships>
</file>

<file path=ppt/slides/_rels/slide18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slide" Target="slide22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5.xml"/></Relationships>
</file>

<file path=ppt/slides/_rels/slide188.xml.rels><?xml version="1.0" encoding="UTF-8" standalone="yes"?>
<Relationships xmlns="http://schemas.openxmlformats.org/package/2006/relationships"><Relationship Id="rId3" Type="http://schemas.openxmlformats.org/officeDocument/2006/relationships/hyperlink" Target="http://kerin.tv/cr7e/ppt7-13" TargetMode="External"/><Relationship Id="rId2" Type="http://schemas.openxmlformats.org/officeDocument/2006/relationships/notesSlide" Target="../notesSlides/notesSlide169.xml"/><Relationship Id="rId1" Type="http://schemas.openxmlformats.org/officeDocument/2006/relationships/slideLayout" Target="../slideLayouts/slideLayout25.xml"/><Relationship Id="rId6" Type="http://schemas.openxmlformats.org/officeDocument/2006/relationships/hyperlink" Target="http://kerin.tv/cr7e/ppt7-12" TargetMode="External"/><Relationship Id="rId5" Type="http://schemas.openxmlformats.org/officeDocument/2006/relationships/hyperlink" Target="http://kerin.tv/cr7e/ppt7-14" TargetMode="External"/><Relationship Id="rId4" Type="http://schemas.openxmlformats.org/officeDocument/2006/relationships/image" Target="../media/image8.jpe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52.xml"/><Relationship Id="rId5" Type="http://schemas.openxmlformats.org/officeDocument/2006/relationships/image" Target="../media/image8.jpeg"/><Relationship Id="rId4" Type="http://schemas.openxmlformats.org/officeDocument/2006/relationships/hyperlink" Target="http://kerin.tv/cr7e/ppt5-6" TargetMode="External"/></Relationships>
</file>

<file path=ppt/slides/_rels/slide190.xml.rels><?xml version="1.0" encoding="UTF-8" standalone="yes"?>
<Relationships xmlns="http://schemas.openxmlformats.org/package/2006/relationships"><Relationship Id="rId8" Type="http://schemas.openxmlformats.org/officeDocument/2006/relationships/hyperlink" Target="http://kerin.tv/cr7e/ppt7-19" TargetMode="External"/><Relationship Id="rId13" Type="http://schemas.openxmlformats.org/officeDocument/2006/relationships/hyperlink" Target="http://kerin.tv/cr7e/ppt7-24" TargetMode="External"/><Relationship Id="rId3" Type="http://schemas.openxmlformats.org/officeDocument/2006/relationships/hyperlink" Target="http://kerin.tv/cr7e/ppt7-15" TargetMode="External"/><Relationship Id="rId7" Type="http://schemas.openxmlformats.org/officeDocument/2006/relationships/hyperlink" Target="http://kerin.tv/cr7e/ppt7-18" TargetMode="External"/><Relationship Id="rId12" Type="http://schemas.openxmlformats.org/officeDocument/2006/relationships/hyperlink" Target="http://kerin.tv/cr7e/ppt7-23" TargetMode="External"/><Relationship Id="rId2" Type="http://schemas.openxmlformats.org/officeDocument/2006/relationships/notesSlide" Target="../notesSlides/notesSlide171.xml"/><Relationship Id="rId1" Type="http://schemas.openxmlformats.org/officeDocument/2006/relationships/slideLayout" Target="../slideLayouts/slideLayout25.xml"/><Relationship Id="rId6" Type="http://schemas.openxmlformats.org/officeDocument/2006/relationships/hyperlink" Target="http://kerin.tv/cr7e/ppt7-17" TargetMode="External"/><Relationship Id="rId11" Type="http://schemas.openxmlformats.org/officeDocument/2006/relationships/hyperlink" Target="http://kerin.tv/cr7e/ppt7-22" TargetMode="External"/><Relationship Id="rId5" Type="http://schemas.openxmlformats.org/officeDocument/2006/relationships/hyperlink" Target="http://kerin.tv/cr7e/ppt7-16" TargetMode="External"/><Relationship Id="rId15" Type="http://schemas.openxmlformats.org/officeDocument/2006/relationships/hyperlink" Target="http://kerin.tv/cr7e/ppt7-26" TargetMode="External"/><Relationship Id="rId10" Type="http://schemas.openxmlformats.org/officeDocument/2006/relationships/hyperlink" Target="http://kerin.tv/cr7e/ppt7-21" TargetMode="External"/><Relationship Id="rId4" Type="http://schemas.openxmlformats.org/officeDocument/2006/relationships/image" Target="../media/image30.jpeg"/><Relationship Id="rId9" Type="http://schemas.openxmlformats.org/officeDocument/2006/relationships/hyperlink" Target="http://kerin.tv/cr7e/ppt7-20" TargetMode="External"/><Relationship Id="rId14" Type="http://schemas.openxmlformats.org/officeDocument/2006/relationships/hyperlink" Target="http://kerin.tv/cr7e/ppt7-25" TargetMode="Externa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3" Type="http://schemas.openxmlformats.org/officeDocument/2006/relationships/hyperlink" Target="http://kerin.tv/cr7e/ppt7-27" TargetMode="External"/><Relationship Id="rId2" Type="http://schemas.openxmlformats.org/officeDocument/2006/relationships/notesSlide" Target="../notesSlides/notesSlide175.xml"/><Relationship Id="rId1" Type="http://schemas.openxmlformats.org/officeDocument/2006/relationships/slideLayout" Target="../slideLayouts/slideLayout25.xml"/><Relationship Id="rId5" Type="http://schemas.openxmlformats.org/officeDocument/2006/relationships/hyperlink" Target="http://kerin.tv/cr7e/ppt7-28" TargetMode="External"/><Relationship Id="rId4" Type="http://schemas.openxmlformats.org/officeDocument/2006/relationships/image" Target="../media/image8.jpeg"/></Relationships>
</file>

<file path=ppt/slides/_rels/slide1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6.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33.xml"/></Relationships>
</file>

<file path=ppt/slides/_rels/slide19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7.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36.xml"/></Relationships>
</file>

<file path=ppt/slides/_rels/slide19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8.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37.xml"/></Relationships>
</file>

<file path=ppt/slides/_rels/slide19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9.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38.xml"/></Relationships>
</file>

<file path=ppt/slides/_rels/slide19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0.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slide" Target="slide48.xml"/></Relationships>
</file>

<file path=ppt/slides/_rels/slide20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1.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38.xml"/></Relationships>
</file>

<file path=ppt/slides/_rels/slide2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2.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46.xml"/></Relationships>
</file>

<file path=ppt/slides/_rels/slide2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3.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49.xml"/></Relationships>
</file>

<file path=ppt/slides/_rels/slide2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4.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69.xml"/></Relationships>
</file>

<file path=ppt/slides/_rels/slide2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5.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175.xml"/></Relationships>
</file>

<file path=ppt/slides/_rels/slide205.xml.rels><?xml version="1.0" encoding="UTF-8" standalone="yes"?>
<Relationships xmlns="http://schemas.openxmlformats.org/package/2006/relationships"><Relationship Id="rId2" Type="http://schemas.openxmlformats.org/officeDocument/2006/relationships/slide" Target="slide134.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2" Type="http://schemas.openxmlformats.org/officeDocument/2006/relationships/slide" Target="slide140.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2" Type="http://schemas.openxmlformats.org/officeDocument/2006/relationships/slide" Target="slide15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52.xml"/><Relationship Id="rId5" Type="http://schemas.openxmlformats.org/officeDocument/2006/relationships/image" Target="../media/image8.jpeg"/><Relationship Id="rId4" Type="http://schemas.openxmlformats.org/officeDocument/2006/relationships/hyperlink" Target="http://kerin.tv/cr7e/v5-3" TargetMode="External"/></Relationships>
</file>

<file path=ppt/slides/_rels/slide210.xml.rels><?xml version="1.0" encoding="UTF-8" standalone="yes"?>
<Relationships xmlns="http://schemas.openxmlformats.org/package/2006/relationships"><Relationship Id="rId2" Type="http://schemas.openxmlformats.org/officeDocument/2006/relationships/slide" Target="slide157.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2" Type="http://schemas.openxmlformats.org/officeDocument/2006/relationships/slide" Target="slide158.xml"/><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slide" Target="slide160.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slide" Target="slide161.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slide" Target="slide162.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slide" Target="slide163.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slide" Target="slide164.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slide" Target="slide166.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slide" Target="slide17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20.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notesSlide" Target="../notesSlides/notesSlide187.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slide" Target="slide177.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slide" Target="slide179.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slide" Target="slide180.xm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2" Type="http://schemas.openxmlformats.org/officeDocument/2006/relationships/slide" Target="slide181.xml"/><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8.xml"/><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102.jpe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5.xml"/></Relationships>
</file>

<file path=ppt/slides/_rels/slide229.xml.rels><?xml version="1.0" encoding="UTF-8" standalone="yes"?>
<Relationships xmlns="http://schemas.openxmlformats.org/package/2006/relationships"><Relationship Id="rId3" Type="http://schemas.openxmlformats.org/officeDocument/2006/relationships/slide" Target="slide269.xml"/><Relationship Id="rId7" Type="http://schemas.openxmlformats.org/officeDocument/2006/relationships/image" Target="../media/image8.jpeg"/><Relationship Id="rId2" Type="http://schemas.openxmlformats.org/officeDocument/2006/relationships/notesSlide" Target="../notesSlides/notesSlide191.xml"/><Relationship Id="rId1" Type="http://schemas.openxmlformats.org/officeDocument/2006/relationships/slideLayout" Target="../slideLayouts/slideLayout25.xml"/><Relationship Id="rId6" Type="http://schemas.openxmlformats.org/officeDocument/2006/relationships/hyperlink" Target="http://kerin.tv/cr7e/ppt8-1" TargetMode="External"/><Relationship Id="rId5" Type="http://schemas.openxmlformats.org/officeDocument/2006/relationships/image" Target="../media/image103.jpeg"/><Relationship Id="rId4" Type="http://schemas.openxmlformats.org/officeDocument/2006/relationships/slide" Target="slide27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3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92.xml"/><Relationship Id="rId1" Type="http://schemas.openxmlformats.org/officeDocument/2006/relationships/slideLayout" Target="../slideLayouts/slideLayout15.xml"/><Relationship Id="rId4" Type="http://schemas.openxmlformats.org/officeDocument/2006/relationships/slide" Target="slide277.xml"/></Relationships>
</file>

<file path=ppt/slides/_rels/slide231.xml.rels><?xml version="1.0" encoding="UTF-8" standalone="yes"?>
<Relationships xmlns="http://schemas.openxmlformats.org/package/2006/relationships"><Relationship Id="rId3" Type="http://schemas.openxmlformats.org/officeDocument/2006/relationships/slide" Target="slide271.xml"/><Relationship Id="rId2" Type="http://schemas.openxmlformats.org/officeDocument/2006/relationships/notesSlide" Target="../notesSlides/notesSlide193.xml"/><Relationship Id="rId1" Type="http://schemas.openxmlformats.org/officeDocument/2006/relationships/slideLayout" Target="../slideLayouts/slideLayout15.xml"/><Relationship Id="rId5" Type="http://schemas.openxmlformats.org/officeDocument/2006/relationships/slide" Target="slide278.xml"/><Relationship Id="rId4" Type="http://schemas.openxmlformats.org/officeDocument/2006/relationships/image" Target="../media/image105.jpe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5.xml"/></Relationships>
</file>

<file path=ppt/slides/_rels/slide23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95.xml"/><Relationship Id="rId1" Type="http://schemas.openxmlformats.org/officeDocument/2006/relationships/slideLayout" Target="../slideLayouts/slideLayout15.xml"/><Relationship Id="rId6" Type="http://schemas.openxmlformats.org/officeDocument/2006/relationships/slide" Target="slide279.xml"/><Relationship Id="rId5" Type="http://schemas.openxmlformats.org/officeDocument/2006/relationships/image" Target="../media/image8.jpeg"/><Relationship Id="rId4" Type="http://schemas.openxmlformats.org/officeDocument/2006/relationships/hyperlink" Target="http://kerin.tv/cr7e/ppt8-2"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96.xml"/><Relationship Id="rId1" Type="http://schemas.openxmlformats.org/officeDocument/2006/relationships/slideLayout" Target="../slideLayouts/slideLayout25.xml"/><Relationship Id="rId4" Type="http://schemas.openxmlformats.org/officeDocument/2006/relationships/image" Target="../media/image108.jpe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5.xml"/></Relationships>
</file>

<file path=ppt/slides/_rels/slide23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98.xml"/><Relationship Id="rId1" Type="http://schemas.openxmlformats.org/officeDocument/2006/relationships/slideLayout" Target="../slideLayouts/slideLayout15.xml"/><Relationship Id="rId4" Type="http://schemas.openxmlformats.org/officeDocument/2006/relationships/slide" Target="slide280.xml"/></Relationships>
</file>

<file path=ppt/slides/_rels/slide2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99.xml"/><Relationship Id="rId1" Type="http://schemas.openxmlformats.org/officeDocument/2006/relationships/slideLayout" Target="../slideLayouts/slideLayout2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5.xml"/></Relationships>
</file>

<file path=ppt/slides/_rels/slide2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01.xml"/><Relationship Id="rId1" Type="http://schemas.openxmlformats.org/officeDocument/2006/relationships/slideLayout" Target="../slideLayouts/slideLayout15.xml"/><Relationship Id="rId4" Type="http://schemas.openxmlformats.org/officeDocument/2006/relationships/slide" Target="slide28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5.xml"/></Relationships>
</file>

<file path=ppt/slides/_rels/slide24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03.xml"/><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3" Type="http://schemas.openxmlformats.org/officeDocument/2006/relationships/hyperlink" Target="http://kerin.tv/cr7e/v8-2" TargetMode="External"/><Relationship Id="rId2" Type="http://schemas.openxmlformats.org/officeDocument/2006/relationships/notesSlide" Target="../notesSlides/notesSlide204.xml"/><Relationship Id="rId1" Type="http://schemas.openxmlformats.org/officeDocument/2006/relationships/slideLayout" Target="../slideLayouts/slideLayout25.xml"/><Relationship Id="rId4" Type="http://schemas.openxmlformats.org/officeDocument/2006/relationships/image" Target="../media/image8.jpeg"/></Relationships>
</file>

<file path=ppt/slides/_rels/slide24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05.xml"/><Relationship Id="rId1" Type="http://schemas.openxmlformats.org/officeDocument/2006/relationships/slideLayout" Target="../slideLayouts/slideLayout15.xml"/><Relationship Id="rId4" Type="http://schemas.openxmlformats.org/officeDocument/2006/relationships/slide" Target="slide282.xml"/></Relationships>
</file>

<file path=ppt/slides/_rels/slide24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06.xml"/><Relationship Id="rId1" Type="http://schemas.openxmlformats.org/officeDocument/2006/relationships/slideLayout" Target="../slideLayouts/slideLayout25.xml"/></Relationships>
</file>

<file path=ppt/slides/_rels/slide24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07.xml"/><Relationship Id="rId1" Type="http://schemas.openxmlformats.org/officeDocument/2006/relationships/slideLayout" Target="../slideLayouts/slideLayout15.xml"/><Relationship Id="rId4" Type="http://schemas.openxmlformats.org/officeDocument/2006/relationships/slide" Target="slide28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5.xml"/></Relationships>
</file>

<file path=ppt/slides/_rels/slide24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1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12.xml"/><Relationship Id="rId1" Type="http://schemas.openxmlformats.org/officeDocument/2006/relationships/slideLayout" Target="../slideLayouts/slideLayout15.xml"/><Relationship Id="rId4" Type="http://schemas.openxmlformats.org/officeDocument/2006/relationships/slide" Target="slide284.xml"/></Relationships>
</file>

<file path=ppt/slides/_rels/slide25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13.xml"/><Relationship Id="rId1" Type="http://schemas.openxmlformats.org/officeDocument/2006/relationships/slideLayout" Target="../slideLayouts/slideLayout25.xml"/><Relationship Id="rId6" Type="http://schemas.openxmlformats.org/officeDocument/2006/relationships/image" Target="../media/image8.jpeg"/><Relationship Id="rId5" Type="http://schemas.openxmlformats.org/officeDocument/2006/relationships/hyperlink" Target="http://kerin.tv/cr7e/v8-3" TargetMode="External"/><Relationship Id="rId4" Type="http://schemas.openxmlformats.org/officeDocument/2006/relationships/image" Target="../media/image119.jpeg"/></Relationships>
</file>

<file path=ppt/slides/_rels/slide252.xml.rels><?xml version="1.0" encoding="UTF-8" standalone="yes"?>
<Relationships xmlns="http://schemas.openxmlformats.org/package/2006/relationships"><Relationship Id="rId3" Type="http://schemas.openxmlformats.org/officeDocument/2006/relationships/slide" Target="slide272.xml"/><Relationship Id="rId2" Type="http://schemas.openxmlformats.org/officeDocument/2006/relationships/notesSlide" Target="../notesSlides/notesSlide214.xml"/><Relationship Id="rId1" Type="http://schemas.openxmlformats.org/officeDocument/2006/relationships/slideLayout" Target="../slideLayouts/slideLayout25.xml"/><Relationship Id="rId5" Type="http://schemas.openxmlformats.org/officeDocument/2006/relationships/image" Target="../media/image120.jpeg"/><Relationship Id="rId4" Type="http://schemas.openxmlformats.org/officeDocument/2006/relationships/slide" Target="slide27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5.xml"/></Relationships>
</file>

<file path=ppt/slides/_rels/slide254.xml.rels><?xml version="1.0" encoding="UTF-8" standalone="yes"?>
<Relationships xmlns="http://schemas.openxmlformats.org/package/2006/relationships"><Relationship Id="rId3" Type="http://schemas.openxmlformats.org/officeDocument/2006/relationships/slide" Target="slide274.xml"/><Relationship Id="rId2" Type="http://schemas.openxmlformats.org/officeDocument/2006/relationships/notesSlide" Target="../notesSlides/notesSlide216.xml"/><Relationship Id="rId1" Type="http://schemas.openxmlformats.org/officeDocument/2006/relationships/slideLayout" Target="../slideLayouts/slideLayout25.xml"/><Relationship Id="rId4" Type="http://schemas.openxmlformats.org/officeDocument/2006/relationships/image" Target="../media/image121.jpeg"/></Relationships>
</file>

<file path=ppt/slides/_rels/slide25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17.xml"/><Relationship Id="rId1" Type="http://schemas.openxmlformats.org/officeDocument/2006/relationships/slideLayout" Target="../slideLayouts/slideLayout15.xml"/><Relationship Id="rId4" Type="http://schemas.openxmlformats.org/officeDocument/2006/relationships/slide" Target="slide285.xml"/></Relationships>
</file>

<file path=ppt/slides/_rels/slide25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18.xml"/><Relationship Id="rId1" Type="http://schemas.openxmlformats.org/officeDocument/2006/relationships/slideLayout" Target="../slideLayouts/slideLayout25.xml"/><Relationship Id="rId5" Type="http://schemas.openxmlformats.org/officeDocument/2006/relationships/image" Target="../media/image8.jpeg"/><Relationship Id="rId4" Type="http://schemas.openxmlformats.org/officeDocument/2006/relationships/hyperlink" Target="http://kerin.tv/cr7e/v8-4" TargetMode="Externa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5.xml"/></Relationships>
</file>

<file path=ppt/slides/_rels/slide266.xml.rels><?xml version="1.0" encoding="UTF-8" standalone="yes"?>
<Relationships xmlns="http://schemas.openxmlformats.org/package/2006/relationships"><Relationship Id="rId3" Type="http://schemas.openxmlformats.org/officeDocument/2006/relationships/hyperlink" Target="http://kerin.tv/cr7e/ppt8-4" TargetMode="External"/><Relationship Id="rId2" Type="http://schemas.openxmlformats.org/officeDocument/2006/relationships/notesSlide" Target="../notesSlides/notesSlide228.xml"/><Relationship Id="rId1" Type="http://schemas.openxmlformats.org/officeDocument/2006/relationships/slideLayout" Target="../slideLayouts/slideLayout25.xml"/><Relationship Id="rId5" Type="http://schemas.openxmlformats.org/officeDocument/2006/relationships/hyperlink" Target="http://kerin.tv/cr7e/ppt8-3" TargetMode="External"/><Relationship Id="rId4" Type="http://schemas.openxmlformats.org/officeDocument/2006/relationships/image" Target="../media/image8.jpeg"/></Relationships>
</file>

<file path=ppt/slides/_rels/slide26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1.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229.xml"/></Relationships>
</file>

<file path=ppt/slides/_rels/slide27.xml.rels><?xml version="1.0" encoding="UTF-8" standalone="yes"?>
<Relationships xmlns="http://schemas.openxmlformats.org/package/2006/relationships"><Relationship Id="rId3" Type="http://schemas.openxmlformats.org/officeDocument/2006/relationships/hyperlink" Target="http://kerin.tv/cr7e/ppt5-7" TargetMode="External"/><Relationship Id="rId2" Type="http://schemas.openxmlformats.org/officeDocument/2006/relationships/notesSlide" Target="../notesSlides/notesSlide26.xml"/><Relationship Id="rId1" Type="http://schemas.openxmlformats.org/officeDocument/2006/relationships/slideLayout" Target="../slideLayouts/slideLayout52.xml"/><Relationship Id="rId4" Type="http://schemas.openxmlformats.org/officeDocument/2006/relationships/image" Target="../media/image8.jpeg"/></Relationships>
</file>

<file path=ppt/slides/_rels/slide2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2.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229.xml"/></Relationships>
</file>

<file path=ppt/slides/_rels/slide27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3.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231.xml"/></Relationships>
</file>

<file path=ppt/slides/_rels/slide27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4.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252.xml"/></Relationships>
</file>

<file path=ppt/slides/_rels/slide27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5.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252.xml"/></Relationships>
</file>

<file path=ppt/slides/_rels/slide27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6.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254.xml"/></Relationships>
</file>

<file path=ppt/slides/_rels/slide27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7.xml"/><Relationship Id="rId1" Type="http://schemas.openxmlformats.org/officeDocument/2006/relationships/slideLayout" Target="../slideLayouts/slideLayout25.xml"/></Relationships>
</file>

<file path=ppt/slides/_rels/slide27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8.xml"/><Relationship Id="rId1" Type="http://schemas.openxmlformats.org/officeDocument/2006/relationships/slideLayout" Target="../slideLayouts/slideLayout25.xml"/></Relationships>
</file>

<file path=ppt/slides/_rels/slide277.xml.rels><?xml version="1.0" encoding="UTF-8" standalone="yes"?>
<Relationships xmlns="http://schemas.openxmlformats.org/package/2006/relationships"><Relationship Id="rId2" Type="http://schemas.openxmlformats.org/officeDocument/2006/relationships/slide" Target="slide230.xml"/><Relationship Id="rId1" Type="http://schemas.openxmlformats.org/officeDocument/2006/relationships/slideLayout" Target="../slideLayouts/slideLayout15.xml"/></Relationships>
</file>

<file path=ppt/slides/_rels/slide278.xml.rels><?xml version="1.0" encoding="UTF-8" standalone="yes"?>
<Relationships xmlns="http://schemas.openxmlformats.org/package/2006/relationships"><Relationship Id="rId2" Type="http://schemas.openxmlformats.org/officeDocument/2006/relationships/slide" Target="slide231.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2" Type="http://schemas.openxmlformats.org/officeDocument/2006/relationships/slide" Target="slide23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2" Type="http://schemas.openxmlformats.org/officeDocument/2006/relationships/slide" Target="slide236.xml"/><Relationship Id="rId1" Type="http://schemas.openxmlformats.org/officeDocument/2006/relationships/slideLayout" Target="../slideLayouts/slideLayout15.xml"/></Relationships>
</file>

<file path=ppt/slides/_rels/slide281.xml.rels><?xml version="1.0" encoding="UTF-8" standalone="yes"?>
<Relationships xmlns="http://schemas.openxmlformats.org/package/2006/relationships"><Relationship Id="rId2" Type="http://schemas.openxmlformats.org/officeDocument/2006/relationships/slide" Target="slide239.xml"/><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2" Type="http://schemas.openxmlformats.org/officeDocument/2006/relationships/slide" Target="slide243.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2" Type="http://schemas.openxmlformats.org/officeDocument/2006/relationships/slide" Target="slide245.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2" Type="http://schemas.openxmlformats.org/officeDocument/2006/relationships/slide" Target="slide250.xml"/><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2" Type="http://schemas.openxmlformats.org/officeDocument/2006/relationships/slide" Target="slide25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2.xml"/><Relationship Id="rId5" Type="http://schemas.openxmlformats.org/officeDocument/2006/relationships/image" Target="../media/image8.jpeg"/><Relationship Id="rId4" Type="http://schemas.openxmlformats.org/officeDocument/2006/relationships/hyperlink" Target="http://kerin.tv/cr7e/ppt5-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4.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4.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5.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7.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11.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11.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15.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16.xml"/></Relationships>
</file>

<file path=ppt/slides/_rels/slide4.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hyperlink" Target="http://kerin.tv/cr7e/v5-1" TargetMode="External"/><Relationship Id="rId5" Type="http://schemas.openxmlformats.org/officeDocument/2006/relationships/image" Target="../media/image9.jpeg"/><Relationship Id="rId4" Type="http://schemas.openxmlformats.org/officeDocument/2006/relationships/slide" Target="slide31.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9.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18.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52.xml"/><Relationship Id="rId5" Type="http://schemas.openxmlformats.org/officeDocument/2006/relationships/image" Target="../media/image26.jpeg"/><Relationship Id="rId4" Type="http://schemas.openxmlformats.org/officeDocument/2006/relationships/slide" Target="slide18.xml"/></Relationships>
</file>

<file path=ppt/slides/_rels/slide4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hyperlink" Target="http://kerin.tv/cr7e/ppt5-3" TargetMode="External"/><Relationship Id="rId5" Type="http://schemas.openxmlformats.org/officeDocument/2006/relationships/image" Target="../media/image8.jpeg"/><Relationship Id="rId4" Type="http://schemas.openxmlformats.org/officeDocument/2006/relationships/hyperlink" Target="http://kerin.tv/cr7e/ppt5-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2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8.jpeg"/><Relationship Id="rId5" Type="http://schemas.openxmlformats.org/officeDocument/2006/relationships/hyperlink" Target="http://kerin.tv/cr7e/ppt6-1" TargetMode="External"/><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3" Type="http://schemas.openxmlformats.org/officeDocument/2006/relationships/slide" Target="slide95.xml"/><Relationship Id="rId7" Type="http://schemas.openxmlformats.org/officeDocument/2006/relationships/image" Target="../media/image30.jpeg"/><Relationship Id="rId2" Type="http://schemas.openxmlformats.org/officeDocument/2006/relationships/notesSlide" Target="../notesSlides/notesSlide46.xml"/><Relationship Id="rId1" Type="http://schemas.openxmlformats.org/officeDocument/2006/relationships/slideLayout" Target="../slideLayouts/slideLayout25.xml"/><Relationship Id="rId6" Type="http://schemas.openxmlformats.org/officeDocument/2006/relationships/hyperlink" Target="http://kerin.tv/cr7e/ppt6-2" TargetMode="External"/><Relationship Id="rId5" Type="http://schemas.openxmlformats.org/officeDocument/2006/relationships/slide" Target="slide97.xml"/><Relationship Id="rId4" Type="http://schemas.openxmlformats.org/officeDocument/2006/relationships/slide" Target="slide96.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slide" Target="slide121.xml"/></Relationships>
</file>

<file path=ppt/slides/_rels/slide5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 Target="slide99.xml"/><Relationship Id="rId7" Type="http://schemas.openxmlformats.org/officeDocument/2006/relationships/hyperlink" Target="http://kerin.tv/cr7e/ppt6-3" TargetMode="External"/><Relationship Id="rId2" Type="http://schemas.openxmlformats.org/officeDocument/2006/relationships/notesSlide" Target="../notesSlides/notesSlide48.xml"/><Relationship Id="rId1" Type="http://schemas.openxmlformats.org/officeDocument/2006/relationships/slideLayout" Target="../slideLayouts/slideLayout25.xml"/><Relationship Id="rId6" Type="http://schemas.openxmlformats.org/officeDocument/2006/relationships/slide" Target="slide102.xml"/><Relationship Id="rId5" Type="http://schemas.openxmlformats.org/officeDocument/2006/relationships/slide" Target="slide101.xml"/><Relationship Id="rId4" Type="http://schemas.openxmlformats.org/officeDocument/2006/relationships/slide" Target="slide100.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slide" Target="slide122.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hyperlink" Target="http://kerin.tv/cr7e/ppt6-4" TargetMode="External"/><Relationship Id="rId2" Type="http://schemas.openxmlformats.org/officeDocument/2006/relationships/notesSlide" Target="../notesSlides/notesSlide51.xml"/><Relationship Id="rId1" Type="http://schemas.openxmlformats.org/officeDocument/2006/relationships/slideLayout" Target="../slideLayouts/slideLayout25.xml"/><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slide" Target="slide43.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2.xml"/><Relationship Id="rId1" Type="http://schemas.openxmlformats.org/officeDocument/2006/relationships/slideLayout" Target="../slideLayouts/slideLayout25.xml"/><Relationship Id="rId5" Type="http://schemas.openxmlformats.org/officeDocument/2006/relationships/image" Target="../media/image8.jpeg"/><Relationship Id="rId4" Type="http://schemas.openxmlformats.org/officeDocument/2006/relationships/hyperlink" Target="http://kerin.tv/cr7e/ppt6-5" TargetMode="External"/></Relationships>
</file>

<file path=ppt/slides/_rels/slide61.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notesSlide" Target="../notesSlides/notesSlide53.xml"/><Relationship Id="rId1" Type="http://schemas.openxmlformats.org/officeDocument/2006/relationships/slideLayout" Target="../slideLayouts/slideLayout25.xml"/><Relationship Id="rId5" Type="http://schemas.openxmlformats.org/officeDocument/2006/relationships/image" Target="../media/image35.jpeg"/><Relationship Id="rId4" Type="http://schemas.openxmlformats.org/officeDocument/2006/relationships/slide" Target="slide10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slide" Target="slide105.xml"/><Relationship Id="rId7" Type="http://schemas.openxmlformats.org/officeDocument/2006/relationships/image" Target="../media/image37.jpeg"/><Relationship Id="rId2" Type="http://schemas.openxmlformats.org/officeDocument/2006/relationships/notesSlide" Target="../notesSlides/notesSlide54.xml"/><Relationship Id="rId1" Type="http://schemas.openxmlformats.org/officeDocument/2006/relationships/slideLayout" Target="../slideLayouts/slideLayout25.xml"/><Relationship Id="rId6" Type="http://schemas.openxmlformats.org/officeDocument/2006/relationships/image" Target="../media/image36.jpeg"/><Relationship Id="rId5" Type="http://schemas.openxmlformats.org/officeDocument/2006/relationships/slide" Target="slide107.xml"/><Relationship Id="rId4" Type="http://schemas.openxmlformats.org/officeDocument/2006/relationships/slide" Target="slide106.xml"/></Relationships>
</file>

<file path=ppt/slides/_rels/slide64.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notesSlide" Target="../notesSlides/notesSlide55.xml"/><Relationship Id="rId1" Type="http://schemas.openxmlformats.org/officeDocument/2006/relationships/slideLayout" Target="../slideLayouts/slideLayout25.xml"/><Relationship Id="rId4" Type="http://schemas.openxmlformats.org/officeDocument/2006/relationships/image" Target="../media/image39.jpeg"/></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7.xml"/><Relationship Id="rId1" Type="http://schemas.openxmlformats.org/officeDocument/2006/relationships/slideLayout" Target="../slideLayouts/slideLayout25.xml"/><Relationship Id="rId5" Type="http://schemas.openxmlformats.org/officeDocument/2006/relationships/image" Target="../media/image8.jpeg"/><Relationship Id="rId4" Type="http://schemas.openxmlformats.org/officeDocument/2006/relationships/hyperlink" Target="http://kerin.tv/cr7e/v7-1"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slide" Target="slide109.xml"/><Relationship Id="rId7" Type="http://schemas.openxmlformats.org/officeDocument/2006/relationships/image" Target="../media/image41.jpeg"/><Relationship Id="rId2" Type="http://schemas.openxmlformats.org/officeDocument/2006/relationships/notesSlide" Target="../notesSlides/notesSlide59.xml"/><Relationship Id="rId1" Type="http://schemas.openxmlformats.org/officeDocument/2006/relationships/slideLayout" Target="../slideLayouts/slideLayout25.xml"/><Relationship Id="rId6" Type="http://schemas.openxmlformats.org/officeDocument/2006/relationships/slide" Target="slide112.xml"/><Relationship Id="rId5" Type="http://schemas.openxmlformats.org/officeDocument/2006/relationships/slide" Target="slide111.xml"/><Relationship Id="rId4" Type="http://schemas.openxmlformats.org/officeDocument/2006/relationships/slide" Target="slide110.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xml"/><Relationship Id="rId1" Type="http://schemas.openxmlformats.org/officeDocument/2006/relationships/slideLayout" Target="../slideLayouts/slideLayout52.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notesSlide" Target="../notesSlides/notesSlide60.xml"/><Relationship Id="rId1" Type="http://schemas.openxmlformats.org/officeDocument/2006/relationships/slideLayout" Target="../slideLayouts/slideLayout25.xml"/><Relationship Id="rId5" Type="http://schemas.openxmlformats.org/officeDocument/2006/relationships/image" Target="../media/image43.jpeg"/><Relationship Id="rId4" Type="http://schemas.openxmlformats.org/officeDocument/2006/relationships/image" Target="../media/image42.jpeg"/></Relationships>
</file>

<file path=ppt/slides/_rels/slide71.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slide" Target="slide114.xml"/><Relationship Id="rId7" Type="http://schemas.openxmlformats.org/officeDocument/2006/relationships/image" Target="../media/image45.jpeg"/><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image" Target="../media/image8.jpeg"/><Relationship Id="rId5" Type="http://schemas.openxmlformats.org/officeDocument/2006/relationships/hyperlink" Target="http://kerin.tv/cr7e/v7-2" TargetMode="External"/><Relationship Id="rId4" Type="http://schemas.openxmlformats.org/officeDocument/2006/relationships/image" Target="../media/image44.jpeg"/><Relationship Id="rId9" Type="http://schemas.openxmlformats.org/officeDocument/2006/relationships/slide" Target="slide123.xml"/></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notesSlide" Target="../notesSlides/notesSlide63.xml"/><Relationship Id="rId1" Type="http://schemas.openxmlformats.org/officeDocument/2006/relationships/slideLayout" Target="../slideLayouts/slideLayout25.xml"/><Relationship Id="rId6" Type="http://schemas.openxmlformats.org/officeDocument/2006/relationships/image" Target="../media/image8.jpeg"/><Relationship Id="rId5" Type="http://schemas.openxmlformats.org/officeDocument/2006/relationships/hyperlink" Target="http://kerin.tv/cr7e/v6-3" TargetMode="External"/><Relationship Id="rId4" Type="http://schemas.openxmlformats.org/officeDocument/2006/relationships/image" Target="../media/image48.jpeg"/></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4.xml"/><Relationship Id="rId1" Type="http://schemas.openxmlformats.org/officeDocument/2006/relationships/slideLayout" Target="../slideLayouts/slideLayout25.xml"/><Relationship Id="rId5" Type="http://schemas.openxmlformats.org/officeDocument/2006/relationships/image" Target="../media/image8.jpeg"/><Relationship Id="rId4" Type="http://schemas.openxmlformats.org/officeDocument/2006/relationships/hyperlink" Target="http://kerin.tv/cr7e/ppt6-6"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slide" Target="slide124.xml"/></Relationships>
</file>

<file path=ppt/slides/_rels/slide7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8.xml"/><Relationship Id="rId1" Type="http://schemas.openxmlformats.org/officeDocument/2006/relationships/slideLayout" Target="../slideLayouts/slideLayout26.xml"/><Relationship Id="rId5" Type="http://schemas.openxmlformats.org/officeDocument/2006/relationships/image" Target="../media/image8.jpeg"/><Relationship Id="rId4" Type="http://schemas.openxmlformats.org/officeDocument/2006/relationships/hyperlink" Target="http://kerin.tv/cr7e/ppt6-7"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8.xml"/><Relationship Id="rId1" Type="http://schemas.openxmlformats.org/officeDocument/2006/relationships/slideLayout" Target="../slideLayouts/slideLayout52.xml"/><Relationship Id="rId5" Type="http://schemas.openxmlformats.org/officeDocument/2006/relationships/image" Target="../media/image12.jpeg"/><Relationship Id="rId4" Type="http://schemas.openxmlformats.org/officeDocument/2006/relationships/slide" Target="slide35.xml"/></Relationships>
</file>

<file path=ppt/slides/_rels/slide80.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notesSlide" Target="../notesSlides/notesSlide70.xml"/><Relationship Id="rId1" Type="http://schemas.openxmlformats.org/officeDocument/2006/relationships/slideLayout" Target="../slideLayouts/slideLayout25.xml"/><Relationship Id="rId4" Type="http://schemas.openxmlformats.org/officeDocument/2006/relationships/slide" Target="slide1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2.xml"/><Relationship Id="rId1" Type="http://schemas.openxmlformats.org/officeDocument/2006/relationships/slideLayout" Target="../slideLayouts/slideLayout15.xml"/><Relationship Id="rId4" Type="http://schemas.openxmlformats.org/officeDocument/2006/relationships/slide" Target="slide125.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25.xml"/><Relationship Id="rId6" Type="http://schemas.openxmlformats.org/officeDocument/2006/relationships/hyperlink" Target="http://kerin.tv/cr7e/v6-4" TargetMode="External"/><Relationship Id="rId5" Type="http://schemas.openxmlformats.org/officeDocument/2006/relationships/image" Target="../media/image56.jpeg"/><Relationship Id="rId4" Type="http://schemas.openxmlformats.org/officeDocument/2006/relationships/image" Target="../media/image55.jpeg"/></Relationships>
</file>

<file path=ppt/slides/_rels/slide8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slide" Target="slide126.xml"/></Relationships>
</file>

<file path=ppt/slides/_rels/slide85.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notesSlide" Target="../notesSlides/notesSlide75.xml"/><Relationship Id="rId1" Type="http://schemas.openxmlformats.org/officeDocument/2006/relationships/slideLayout" Target="../slideLayouts/slideLayout25.xml"/><Relationship Id="rId4" Type="http://schemas.openxmlformats.org/officeDocument/2006/relationships/slide" Target="slide120.xml"/></Relationships>
</file>

<file path=ppt/slides/_rels/slide8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6.xml"/><Relationship Id="rId1" Type="http://schemas.openxmlformats.org/officeDocument/2006/relationships/slideLayout" Target="../slideLayouts/slideLayout25.xml"/><Relationship Id="rId5" Type="http://schemas.openxmlformats.org/officeDocument/2006/relationships/image" Target="../media/image8.jpeg"/><Relationship Id="rId4" Type="http://schemas.openxmlformats.org/officeDocument/2006/relationships/hyperlink" Target="http://kerin.tv/cr7e/v6-5"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7.xml"/><Relationship Id="rId1" Type="http://schemas.openxmlformats.org/officeDocument/2006/relationships/slideLayout" Target="../slideLayouts/slideLayout15.xml"/><Relationship Id="rId4" Type="http://schemas.openxmlformats.org/officeDocument/2006/relationships/slide" Target="slide1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slide" Target="slide44.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hyperlink" Target="http://kerin.tv/cr7e/ppt6-8" TargetMode="External"/><Relationship Id="rId2" Type="http://schemas.openxmlformats.org/officeDocument/2006/relationships/notesSlide" Target="../notesSlides/notesSlide82.xml"/><Relationship Id="rId1" Type="http://schemas.openxmlformats.org/officeDocument/2006/relationships/slideLayout" Target="../slideLayouts/slideLayout25.xml"/><Relationship Id="rId4" Type="http://schemas.openxmlformats.org/officeDocument/2006/relationships/image" Target="../media/image8.jpeg"/></Relationships>
</file>

<file path=ppt/slides/_rels/slide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5.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54.xml"/></Relationships>
</file>

<file path=ppt/slides/_rels/slide9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6.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54.xml"/></Relationships>
</file>

<file path=ppt/slides/_rels/slide9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7.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54.xml"/></Relationships>
</file>

<file path=ppt/slides/_rels/slide9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9.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slide" Target="slide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6" descr="Chap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272" y="505359"/>
            <a:ext cx="2517775" cy="388937"/>
          </a:xfrm>
          <a:prstGeom prst="rect">
            <a:avLst/>
          </a:prstGeom>
          <a:noFill/>
          <a:ln>
            <a:noFill/>
          </a:ln>
        </p:spPr>
      </p:pic>
      <p:pic>
        <p:nvPicPr>
          <p:cNvPr id="6" name="Picture 11"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302" y="1318157"/>
            <a:ext cx="1073150" cy="1828800"/>
          </a:xfrm>
          <a:prstGeom prst="rect">
            <a:avLst/>
          </a:prstGeom>
          <a:noFill/>
        </p:spPr>
      </p:pic>
      <p:sp>
        <p:nvSpPr>
          <p:cNvPr id="10" name="Title 9"/>
          <p:cNvSpPr>
            <a:spLocks noGrp="1"/>
          </p:cNvSpPr>
          <p:nvPr>
            <p:ph type="ctrTitle"/>
          </p:nvPr>
        </p:nvSpPr>
        <p:spPr>
          <a:xfrm>
            <a:off x="225425" y="3287210"/>
            <a:ext cx="5105400" cy="609600"/>
          </a:xfrm>
        </p:spPr>
        <p:txBody>
          <a:bodyPr/>
          <a:lstStyle/>
          <a:p>
            <a:r>
              <a:rPr lang="en-US" dirty="0"/>
              <a:t>Understanding Organizations As Customers</a:t>
            </a:r>
          </a:p>
        </p:txBody>
      </p:sp>
      <p:pic>
        <p:nvPicPr>
          <p:cNvPr id="5" name="Picture 4"/>
          <p:cNvPicPr>
            <a:picLocks noChangeAspect="1"/>
          </p:cNvPicPr>
          <p:nvPr/>
        </p:nvPicPr>
        <p:blipFill>
          <a:blip r:embed="rId5"/>
          <a:stretch>
            <a:fillRect/>
          </a:stretch>
        </p:blipFill>
        <p:spPr>
          <a:xfrm>
            <a:off x="5700617" y="1400544"/>
            <a:ext cx="3200601" cy="409425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77800" y="228600"/>
            <a:ext cx="8966200" cy="609600"/>
          </a:xfrm>
        </p:spPr>
        <p:txBody>
          <a:bodyPr/>
          <a:lstStyle/>
          <a:p>
            <a:pPr algn="l"/>
            <a:r>
              <a:rPr lang="en-US" sz="2400" dirty="0">
                <a:solidFill>
                  <a:srgbClr val="7493E2"/>
                </a:solidFill>
                <a:effectLst>
                  <a:outerShdw blurRad="38100" dist="38100" dir="2700000" algn="tl">
                    <a:srgbClr val="DDDDDD"/>
                  </a:outerShdw>
                </a:effectLst>
              </a:rPr>
              <a:t>FIGURE 5-2</a:t>
            </a:r>
            <a:r>
              <a:rPr lang="en-US" sz="2400" b="1" dirty="0"/>
              <a:t>  Product and supplier selection criteria for buying machine vision equipment emphasize factors other than price.</a:t>
            </a:r>
            <a:endParaRPr lang="en-US" sz="2400" dirty="0"/>
          </a:p>
        </p:txBody>
      </p:sp>
      <p:sp>
        <p:nvSpPr>
          <p:cNvPr id="13" name="Content Placeholder 12"/>
          <p:cNvSpPr>
            <a:spLocks noGrp="1"/>
          </p:cNvSpPr>
          <p:nvPr>
            <p:ph sz="half" idx="1"/>
          </p:nvPr>
        </p:nvSpPr>
        <p:spPr>
          <a:xfrm>
            <a:off x="457200" y="1143000"/>
            <a:ext cx="4038600" cy="5387340"/>
          </a:xfrm>
        </p:spPr>
        <p:txBody>
          <a:bodyPr/>
          <a:lstStyle/>
          <a:p>
            <a:r>
              <a:rPr lang="en-US" sz="2000" b="1" dirty="0"/>
              <a:t>Machine vision inspection camera used in auto industry to perform a gear inspection</a:t>
            </a:r>
            <a:endParaRPr lang="en-US" sz="2000" dirty="0"/>
          </a:p>
        </p:txBody>
      </p:sp>
      <p:sp>
        <p:nvSpPr>
          <p:cNvPr id="14" name="Content Placeholder 13"/>
          <p:cNvSpPr>
            <a:spLocks noGrp="1"/>
          </p:cNvSpPr>
          <p:nvPr>
            <p:ph sz="half" idx="2"/>
          </p:nvPr>
        </p:nvSpPr>
        <p:spPr>
          <a:xfrm>
            <a:off x="4648200" y="1143000"/>
            <a:ext cx="4038600" cy="5387340"/>
          </a:xfrm>
        </p:spPr>
        <p:txBody>
          <a:bodyPr/>
          <a:lstStyle/>
          <a:p>
            <a:r>
              <a:rPr lang="en-US" sz="2000" b="1" dirty="0"/>
              <a:t>Percentage of machine vision buyers citing individual selection criteria as important when making supplier decision</a:t>
            </a:r>
            <a:endParaRPr lang="en-US" sz="2000" dirty="0"/>
          </a:p>
        </p:txBody>
      </p:sp>
      <p:pic>
        <p:nvPicPr>
          <p:cNvPr id="8" name="Picture 7" descr="A photo shows a conveyor belt with gears laying on top of it. Hanging above it is a machine vision camera.&#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1" y="2830713"/>
            <a:ext cx="3974187" cy="3474720"/>
          </a:xfrm>
          <a:prstGeom prst="rect">
            <a:avLst/>
          </a:prstGeom>
        </p:spPr>
      </p:pic>
      <p:pic>
        <p:nvPicPr>
          <p:cNvPr id="10" name="Picture 9" descr="A bar graph lists criteria important to machine vision buye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133" y="2830713"/>
            <a:ext cx="4019826" cy="3383280"/>
          </a:xfrm>
          <a:prstGeom prst="rect">
            <a:avLst/>
          </a:prstGeom>
        </p:spPr>
      </p:pic>
      <p:sp>
        <p:nvSpPr>
          <p:cNvPr id="11" name="Text Placeholder 10"/>
          <p:cNvSpPr>
            <a:spLocks noGrp="1"/>
          </p:cNvSpPr>
          <p:nvPr>
            <p:ph type="body" sz="quarter" idx="12"/>
          </p:nvPr>
        </p:nvSpPr>
        <p:spPr/>
        <p:txBody>
          <a:bodyPr/>
          <a:lstStyle/>
          <a:p>
            <a:r>
              <a:rPr lang="en-US" dirty="0">
                <a:hlinkClick r:id="rId5" action="ppaction://hlinksldjump"/>
              </a:rPr>
              <a:t>Jump to Appendix 3 long image description</a:t>
            </a:r>
          </a:p>
        </p:txBody>
      </p:sp>
      <p:sp>
        <p:nvSpPr>
          <p:cNvPr id="9" name="Text Placeholder 8" hidden="1"/>
          <p:cNvSpPr>
            <a:spLocks noGrp="1"/>
          </p:cNvSpPr>
          <p:nvPr>
            <p:ph type="body" sz="quarter" idx="11"/>
          </p:nvPr>
        </p:nvSpPr>
        <p:spPr/>
        <p:txBody>
          <a:bodyPr/>
          <a:lstStyle/>
          <a:p>
            <a:endParaRPr lang="en-US" dirty="0"/>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34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Tariffs</a:t>
            </a:r>
            <a:endParaRPr lang="en-US" dirty="0"/>
          </a:p>
        </p:txBody>
      </p:sp>
      <p:sp>
        <p:nvSpPr>
          <p:cNvPr id="8" name="Content Placeholder 7"/>
          <p:cNvSpPr>
            <a:spLocks noGrp="1"/>
          </p:cNvSpPr>
          <p:nvPr>
            <p:ph idx="1"/>
          </p:nvPr>
        </p:nvSpPr>
        <p:spPr>
          <a:xfrm>
            <a:off x="457200" y="1600201"/>
            <a:ext cx="8229600" cy="3765884"/>
          </a:xfrm>
        </p:spPr>
        <p:txBody>
          <a:bodyPr/>
          <a:lstStyle/>
          <a:p>
            <a:pPr marL="0" indent="0">
              <a:buNone/>
            </a:pPr>
            <a:r>
              <a:rPr lang="en-US" b="1" dirty="0"/>
              <a:t>Tariffs </a:t>
            </a:r>
            <a:r>
              <a:rPr lang="en-US" dirty="0"/>
              <a:t>are government taxes on products or services entering a country that primarily serve to raise prices on imports.</a:t>
            </a:r>
          </a:p>
        </p:txBody>
      </p:sp>
      <p:pic>
        <p:nvPicPr>
          <p:cNvPr id="10342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54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Quota</a:t>
            </a:r>
            <a:endParaRPr lang="en-US" dirty="0"/>
          </a:p>
        </p:txBody>
      </p:sp>
      <p:sp>
        <p:nvSpPr>
          <p:cNvPr id="8" name="Content Placeholder 7"/>
          <p:cNvSpPr>
            <a:spLocks noGrp="1"/>
          </p:cNvSpPr>
          <p:nvPr>
            <p:ph idx="1"/>
          </p:nvPr>
        </p:nvSpPr>
        <p:spPr>
          <a:xfrm>
            <a:off x="457200" y="1600201"/>
            <a:ext cx="8229600" cy="3657600"/>
          </a:xfrm>
        </p:spPr>
        <p:txBody>
          <a:bodyPr/>
          <a:lstStyle/>
          <a:p>
            <a:pPr marL="0" indent="0">
              <a:buNone/>
            </a:pPr>
            <a:r>
              <a:rPr lang="en-US" dirty="0"/>
              <a:t>A </a:t>
            </a:r>
            <a:r>
              <a:rPr lang="en-US" b="1" dirty="0"/>
              <a:t>quota</a:t>
            </a:r>
            <a:r>
              <a:rPr lang="en-US" dirty="0"/>
              <a:t> is a restriction placed on the amount of a product allowed to enter or leave a country.</a:t>
            </a:r>
          </a:p>
        </p:txBody>
      </p:sp>
      <p:pic>
        <p:nvPicPr>
          <p:cNvPr id="10547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75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World Trade Organization (WTO)</a:t>
            </a:r>
            <a:endParaRPr lang="en-US" sz="4000" dirty="0"/>
          </a:p>
        </p:txBody>
      </p:sp>
      <p:sp>
        <p:nvSpPr>
          <p:cNvPr id="8" name="Content Placeholder 7"/>
          <p:cNvSpPr>
            <a:spLocks noGrp="1"/>
          </p:cNvSpPr>
          <p:nvPr>
            <p:ph idx="1"/>
          </p:nvPr>
        </p:nvSpPr>
        <p:spPr>
          <a:xfrm>
            <a:off x="457200" y="1600201"/>
            <a:ext cx="8229600" cy="3645568"/>
          </a:xfrm>
        </p:spPr>
        <p:txBody>
          <a:bodyPr/>
          <a:lstStyle/>
          <a:p>
            <a:pPr marL="0" indent="0">
              <a:buNone/>
            </a:pPr>
            <a:r>
              <a:rPr lang="en-US" dirty="0"/>
              <a:t>The </a:t>
            </a:r>
            <a:r>
              <a:rPr lang="en-US" b="1" dirty="0"/>
              <a:t>World Trade Organization (WTO) </a:t>
            </a:r>
            <a:r>
              <a:rPr lang="en-US" dirty="0"/>
              <a:t>is a permanent institution that sets rules governing trade between its members through panels of trade experts who decide on trade disputes between members and issue binding decisions.</a:t>
            </a:r>
          </a:p>
        </p:txBody>
      </p:sp>
      <p:pic>
        <p:nvPicPr>
          <p:cNvPr id="10752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95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Global Competition</a:t>
            </a:r>
            <a:endParaRPr lang="en-US" dirty="0"/>
          </a:p>
        </p:txBody>
      </p:sp>
      <p:sp>
        <p:nvSpPr>
          <p:cNvPr id="8" name="Content Placeholder 7"/>
          <p:cNvSpPr>
            <a:spLocks noGrp="1"/>
          </p:cNvSpPr>
          <p:nvPr>
            <p:ph idx="1"/>
          </p:nvPr>
        </p:nvSpPr>
        <p:spPr>
          <a:xfrm>
            <a:off x="457200" y="1600200"/>
            <a:ext cx="8229600" cy="3633537"/>
          </a:xfrm>
        </p:spPr>
        <p:txBody>
          <a:bodyPr/>
          <a:lstStyle/>
          <a:p>
            <a:pPr marL="0" indent="0">
              <a:buNone/>
            </a:pPr>
            <a:r>
              <a:rPr lang="en-US" b="1" dirty="0"/>
              <a:t>Global competition </a:t>
            </a:r>
            <a:r>
              <a:rPr lang="en-US" dirty="0"/>
              <a:t>exists when firms originate, produce, and market their products and services worldwide.</a:t>
            </a:r>
          </a:p>
        </p:txBody>
      </p:sp>
      <p:pic>
        <p:nvPicPr>
          <p:cNvPr id="10957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16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Strategic Alliances</a:t>
            </a:r>
            <a:endParaRPr lang="en-US" dirty="0"/>
          </a:p>
        </p:txBody>
      </p:sp>
      <p:sp>
        <p:nvSpPr>
          <p:cNvPr id="8" name="Content Placeholder 7"/>
          <p:cNvSpPr>
            <a:spLocks noGrp="1"/>
          </p:cNvSpPr>
          <p:nvPr>
            <p:ph idx="1"/>
          </p:nvPr>
        </p:nvSpPr>
        <p:spPr>
          <a:xfrm>
            <a:off x="457200" y="1600201"/>
            <a:ext cx="8229600" cy="3669632"/>
          </a:xfrm>
        </p:spPr>
        <p:txBody>
          <a:bodyPr/>
          <a:lstStyle/>
          <a:p>
            <a:pPr marL="0" indent="0">
              <a:buNone/>
            </a:pPr>
            <a:r>
              <a:rPr lang="en-US" b="1" dirty="0"/>
              <a:t>Strategic alliances</a:t>
            </a:r>
            <a:r>
              <a:rPr lang="en-US" dirty="0"/>
              <a:t> are agreements among two or more independent firms to cooperate for the purpose of achieving common goals such as a competitive advantage or customer value creation.</a:t>
            </a:r>
          </a:p>
        </p:txBody>
      </p:sp>
      <p:pic>
        <p:nvPicPr>
          <p:cNvPr id="11162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36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3600" b="1" dirty="0">
                <a:solidFill>
                  <a:srgbClr val="A50532"/>
                </a:solidFill>
              </a:rPr>
              <a:t>Multidomestic Marketing Strategy</a:t>
            </a:r>
            <a:endParaRPr lang="en-US" sz="3600" dirty="0"/>
          </a:p>
        </p:txBody>
      </p:sp>
      <p:sp>
        <p:nvSpPr>
          <p:cNvPr id="8" name="Content Placeholder 7"/>
          <p:cNvSpPr>
            <a:spLocks noGrp="1"/>
          </p:cNvSpPr>
          <p:nvPr>
            <p:ph idx="1"/>
          </p:nvPr>
        </p:nvSpPr>
        <p:spPr>
          <a:xfrm>
            <a:off x="457200" y="1600200"/>
            <a:ext cx="8229600" cy="3741821"/>
          </a:xfrm>
        </p:spPr>
        <p:txBody>
          <a:bodyPr/>
          <a:lstStyle/>
          <a:p>
            <a:pPr marL="0" indent="0">
              <a:buNone/>
            </a:pPr>
            <a:r>
              <a:rPr lang="en-US" dirty="0"/>
              <a:t>A </a:t>
            </a:r>
            <a:r>
              <a:rPr lang="en-US" b="1" dirty="0"/>
              <a:t>multidomestic marketing strategy</a:t>
            </a:r>
            <a:r>
              <a:rPr lang="en-US" dirty="0"/>
              <a:t> involves multinational firms that have as many different product variations, brand names, and advertising programs as countries in which they do business.</a:t>
            </a:r>
          </a:p>
        </p:txBody>
      </p:sp>
      <p:pic>
        <p:nvPicPr>
          <p:cNvPr id="11366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57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Global Marketing Strategy</a:t>
            </a:r>
            <a:endParaRPr lang="en-US" dirty="0"/>
          </a:p>
        </p:txBody>
      </p:sp>
      <p:sp>
        <p:nvSpPr>
          <p:cNvPr id="8" name="Content Placeholder 7"/>
          <p:cNvSpPr>
            <a:spLocks noGrp="1"/>
          </p:cNvSpPr>
          <p:nvPr>
            <p:ph idx="1"/>
          </p:nvPr>
        </p:nvSpPr>
        <p:spPr>
          <a:xfrm>
            <a:off x="457200" y="1600200"/>
            <a:ext cx="8229600" cy="3573379"/>
          </a:xfrm>
        </p:spPr>
        <p:txBody>
          <a:bodyPr/>
          <a:lstStyle/>
          <a:p>
            <a:pPr marL="0" indent="0">
              <a:buNone/>
            </a:pPr>
            <a:r>
              <a:rPr lang="en-US" dirty="0"/>
              <a:t>A </a:t>
            </a:r>
            <a:r>
              <a:rPr lang="en-US" b="1" dirty="0"/>
              <a:t>global marketing strategy</a:t>
            </a:r>
            <a:r>
              <a:rPr lang="en-US" dirty="0"/>
              <a:t> involves transnational firms that employ the practice of standardizing marketing activities when there are cultural similarities and adapting them when cultures differ.</a:t>
            </a:r>
          </a:p>
        </p:txBody>
      </p:sp>
      <p:pic>
        <p:nvPicPr>
          <p:cNvPr id="11571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77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Global Brand</a:t>
            </a:r>
            <a:endParaRPr lang="en-US" dirty="0"/>
          </a:p>
        </p:txBody>
      </p:sp>
      <p:sp>
        <p:nvSpPr>
          <p:cNvPr id="8" name="Content Placeholder 7"/>
          <p:cNvSpPr>
            <a:spLocks noGrp="1"/>
          </p:cNvSpPr>
          <p:nvPr>
            <p:ph idx="1"/>
          </p:nvPr>
        </p:nvSpPr>
        <p:spPr>
          <a:xfrm>
            <a:off x="457200" y="1600200"/>
            <a:ext cx="8229600" cy="3633537"/>
          </a:xfrm>
        </p:spPr>
        <p:txBody>
          <a:bodyPr/>
          <a:lstStyle/>
          <a:p>
            <a:pPr marL="0" indent="0">
              <a:buNone/>
            </a:pPr>
            <a:r>
              <a:rPr lang="en-US" dirty="0"/>
              <a:t>A </a:t>
            </a:r>
            <a:r>
              <a:rPr lang="en-US" b="1" dirty="0"/>
              <a:t>global brand</a:t>
            </a:r>
            <a:r>
              <a:rPr lang="en-US" dirty="0"/>
              <a:t> is a brand marketed under the same name in multiple countries with similar and centrally coordinated marketing programs.</a:t>
            </a:r>
          </a:p>
        </p:txBody>
      </p:sp>
      <p:pic>
        <p:nvPicPr>
          <p:cNvPr id="11776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98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Global Consumers</a:t>
            </a:r>
            <a:endParaRPr lang="en-US" dirty="0"/>
          </a:p>
        </p:txBody>
      </p:sp>
      <p:sp>
        <p:nvSpPr>
          <p:cNvPr id="8" name="Content Placeholder 7"/>
          <p:cNvSpPr>
            <a:spLocks noGrp="1"/>
          </p:cNvSpPr>
          <p:nvPr>
            <p:ph idx="1"/>
          </p:nvPr>
        </p:nvSpPr>
        <p:spPr>
          <a:xfrm>
            <a:off x="457200" y="1600200"/>
            <a:ext cx="8229600" cy="3585411"/>
          </a:xfrm>
        </p:spPr>
        <p:txBody>
          <a:bodyPr/>
          <a:lstStyle/>
          <a:p>
            <a:pPr marL="0" indent="0">
              <a:buNone/>
            </a:pPr>
            <a:r>
              <a:rPr lang="en-US" b="1" dirty="0"/>
              <a:t>Global consumers</a:t>
            </a:r>
            <a:r>
              <a:rPr lang="en-US" dirty="0"/>
              <a:t> are consumer groups living in many countries or regions of the world who have similar needs or seek similar features and benefits from products or services.</a:t>
            </a:r>
          </a:p>
        </p:txBody>
      </p:sp>
      <p:pic>
        <p:nvPicPr>
          <p:cNvPr id="11981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218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Cross-Cultural Analysis</a:t>
            </a:r>
            <a:endParaRPr lang="en-US" dirty="0"/>
          </a:p>
        </p:txBody>
      </p:sp>
      <p:sp>
        <p:nvSpPr>
          <p:cNvPr id="8" name="Content Placeholder 7"/>
          <p:cNvSpPr>
            <a:spLocks noGrp="1"/>
          </p:cNvSpPr>
          <p:nvPr>
            <p:ph idx="1"/>
          </p:nvPr>
        </p:nvSpPr>
        <p:spPr>
          <a:xfrm>
            <a:off x="457200" y="1600200"/>
            <a:ext cx="8229600" cy="3801979"/>
          </a:xfrm>
        </p:spPr>
        <p:txBody>
          <a:bodyPr/>
          <a:lstStyle/>
          <a:p>
            <a:pPr marL="0" indent="0">
              <a:buNone/>
            </a:pPr>
            <a:r>
              <a:rPr lang="en-US" b="1" dirty="0"/>
              <a:t>Cross-cultural analysis</a:t>
            </a:r>
            <a:r>
              <a:rPr lang="en-US" dirty="0"/>
              <a:t> involves the study of similarities and differences among consumers in two or more nations or societies.</a:t>
            </a:r>
          </a:p>
        </p:txBody>
      </p:sp>
      <p:pic>
        <p:nvPicPr>
          <p:cNvPr id="12186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8" name="Title 7"/>
          <p:cNvSpPr>
            <a:spLocks noGrp="1"/>
          </p:cNvSpPr>
          <p:nvPr>
            <p:ph type="title"/>
          </p:nvPr>
        </p:nvSpPr>
        <p:spPr>
          <a:xfrm>
            <a:off x="457200" y="248134"/>
            <a:ext cx="8229600" cy="1143000"/>
          </a:xfrm>
        </p:spPr>
        <p:txBody>
          <a:bodyPr/>
          <a:lstStyle/>
          <a:p>
            <a:pPr eaLnBrk="1" hangingPunct="1">
              <a:defRPr/>
            </a:pPr>
            <a:r>
              <a:rPr lang="en-US" sz="2800" b="1" dirty="0">
                <a:solidFill>
                  <a:srgbClr val="A50532"/>
                </a:solidFill>
              </a:rPr>
              <a:t>CHARACTERISTICS OF</a:t>
            </a:r>
            <a:br>
              <a:rPr lang="en-US" sz="2800" b="1" dirty="0">
                <a:solidFill>
                  <a:srgbClr val="A50532"/>
                </a:solidFill>
              </a:rPr>
            </a:br>
            <a:r>
              <a:rPr lang="en-US" sz="2800" b="1" dirty="0">
                <a:solidFill>
                  <a:srgbClr val="A50532"/>
                </a:solidFill>
              </a:rPr>
              <a:t>ORGANIZATIONAL BUYING</a:t>
            </a:r>
            <a:br>
              <a:rPr lang="en-US" sz="2800" b="1" dirty="0">
                <a:solidFill>
                  <a:srgbClr val="A50532"/>
                </a:solidFill>
              </a:rPr>
            </a:br>
            <a:r>
              <a:rPr lang="en-US" sz="2000" b="1" dirty="0">
                <a:solidFill>
                  <a:srgbClr val="A50532"/>
                </a:solidFill>
              </a:rPr>
              <a:t>BUYER-SELLER RELATIONSHIPS &amp; SUPPLY PARTNERSHIPS</a:t>
            </a:r>
            <a:endParaRPr lang="en-US" sz="2000" dirty="0"/>
          </a:p>
        </p:txBody>
      </p:sp>
      <p:sp>
        <p:nvSpPr>
          <p:cNvPr id="9" name="Content Placeholder 8"/>
          <p:cNvSpPr>
            <a:spLocks noGrp="1"/>
          </p:cNvSpPr>
          <p:nvPr>
            <p:ph idx="1"/>
          </p:nvPr>
        </p:nvSpPr>
        <p:spPr>
          <a:xfrm>
            <a:off x="914400" y="1847632"/>
            <a:ext cx="7146649" cy="4525963"/>
          </a:xfrm>
        </p:spPr>
        <p:txBody>
          <a:bodyPr/>
          <a:lstStyle/>
          <a:p>
            <a:r>
              <a:rPr lang="en-US" b="1" dirty="0">
                <a:solidFill>
                  <a:srgbClr val="0064FF"/>
                </a:solidFill>
                <a:hlinkClick r:id="rId3" action="ppaction://hlinksldjump"/>
              </a:rPr>
              <a:t>Reciprocity</a:t>
            </a:r>
            <a:endParaRPr lang="en-US" b="1" dirty="0">
              <a:solidFill>
                <a:srgbClr val="0064FF"/>
              </a:solidFill>
            </a:endParaRPr>
          </a:p>
          <a:p>
            <a:r>
              <a:rPr lang="en-US" b="1" dirty="0">
                <a:solidFill>
                  <a:srgbClr val="0064FF"/>
                </a:solidFill>
                <a:hlinkClick r:id="rId4" action="ppaction://hlinksldjump"/>
              </a:rPr>
              <a:t>Supply Partnership</a:t>
            </a:r>
            <a:endParaRPr lang="en-US" b="1" dirty="0">
              <a:solidFill>
                <a:srgbClr val="0064FF"/>
              </a:solidFill>
            </a:endParaRPr>
          </a:p>
          <a:p>
            <a:r>
              <a:rPr lang="en-US" b="1" dirty="0"/>
              <a:t>Sustainable Procurement – To Benefit the Environment</a:t>
            </a:r>
            <a:endParaRPr lang="en-US" dirty="0"/>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239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Values</a:t>
            </a:r>
            <a:endParaRPr lang="en-US" dirty="0"/>
          </a:p>
        </p:txBody>
      </p:sp>
      <p:sp>
        <p:nvSpPr>
          <p:cNvPr id="8" name="Content Placeholder 7"/>
          <p:cNvSpPr>
            <a:spLocks noGrp="1"/>
          </p:cNvSpPr>
          <p:nvPr>
            <p:ph idx="1"/>
          </p:nvPr>
        </p:nvSpPr>
        <p:spPr>
          <a:xfrm>
            <a:off x="457200" y="1600201"/>
            <a:ext cx="8229600" cy="3597442"/>
          </a:xfrm>
        </p:spPr>
        <p:txBody>
          <a:bodyPr/>
          <a:lstStyle/>
          <a:p>
            <a:pPr marL="0" indent="0">
              <a:buNone/>
            </a:pPr>
            <a:r>
              <a:rPr lang="en-US" b="1" dirty="0"/>
              <a:t>Values</a:t>
            </a:r>
            <a:r>
              <a:rPr lang="en-US" dirty="0"/>
              <a:t> are a society’s personally or socially preferable modes of conduct or states of existence that tend to persist over time.</a:t>
            </a:r>
          </a:p>
        </p:txBody>
      </p:sp>
      <p:pic>
        <p:nvPicPr>
          <p:cNvPr id="12390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259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Customs</a:t>
            </a:r>
            <a:endParaRPr lang="en-US" dirty="0"/>
          </a:p>
        </p:txBody>
      </p:sp>
      <p:sp>
        <p:nvSpPr>
          <p:cNvPr id="8" name="Content Placeholder 7"/>
          <p:cNvSpPr>
            <a:spLocks noGrp="1"/>
          </p:cNvSpPr>
          <p:nvPr>
            <p:ph idx="1"/>
          </p:nvPr>
        </p:nvSpPr>
        <p:spPr>
          <a:xfrm>
            <a:off x="457200" y="1600200"/>
            <a:ext cx="8229600" cy="3753853"/>
          </a:xfrm>
        </p:spPr>
        <p:txBody>
          <a:bodyPr/>
          <a:lstStyle/>
          <a:p>
            <a:pPr marL="0" indent="0">
              <a:buNone/>
            </a:pPr>
            <a:r>
              <a:rPr lang="en-US" b="1" dirty="0"/>
              <a:t>Customs</a:t>
            </a:r>
            <a:r>
              <a:rPr lang="en-US" dirty="0"/>
              <a:t> are what is considered normal and expected about the way people do things in a specific country.</a:t>
            </a:r>
          </a:p>
        </p:txBody>
      </p:sp>
      <p:pic>
        <p:nvPicPr>
          <p:cNvPr id="12595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280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3600" b="1" dirty="0">
                <a:solidFill>
                  <a:srgbClr val="A50532"/>
                </a:solidFill>
              </a:rPr>
              <a:t>Foreign Corrupt Practices Act (1977)</a:t>
            </a:r>
            <a:endParaRPr lang="en-US" sz="3600" dirty="0"/>
          </a:p>
        </p:txBody>
      </p:sp>
      <p:sp>
        <p:nvSpPr>
          <p:cNvPr id="8" name="Content Placeholder 7"/>
          <p:cNvSpPr>
            <a:spLocks noGrp="1"/>
          </p:cNvSpPr>
          <p:nvPr>
            <p:ph idx="1"/>
          </p:nvPr>
        </p:nvSpPr>
        <p:spPr>
          <a:xfrm>
            <a:off x="457200" y="1600200"/>
            <a:ext cx="8229600" cy="3789947"/>
          </a:xfrm>
        </p:spPr>
        <p:txBody>
          <a:bodyPr/>
          <a:lstStyle/>
          <a:p>
            <a:pPr marL="0" indent="0">
              <a:buNone/>
            </a:pPr>
            <a:r>
              <a:rPr lang="en-US" dirty="0"/>
              <a:t>The </a:t>
            </a:r>
            <a:r>
              <a:rPr lang="en-US" b="1" dirty="0"/>
              <a:t>Foreign Corrupt Practices Act (1977)</a:t>
            </a:r>
            <a:r>
              <a:rPr lang="en-US" dirty="0"/>
              <a:t> is a law, amended by the </a:t>
            </a:r>
            <a:r>
              <a:rPr lang="en-US" i="1" dirty="0"/>
              <a:t>International Anti-Dumping and Fair Competition Act </a:t>
            </a:r>
            <a:r>
              <a:rPr lang="en-US" dirty="0"/>
              <a:t>(1998), that makes it a crime for U.S. corporations to bribe an official of a foreign government or political party to obtain or retain business in a foreign country.</a:t>
            </a:r>
          </a:p>
        </p:txBody>
      </p:sp>
      <p:pic>
        <p:nvPicPr>
          <p:cNvPr id="12800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300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Cultural Symbols</a:t>
            </a:r>
            <a:endParaRPr lang="en-US" dirty="0"/>
          </a:p>
        </p:txBody>
      </p:sp>
      <p:sp>
        <p:nvSpPr>
          <p:cNvPr id="8" name="Content Placeholder 7"/>
          <p:cNvSpPr>
            <a:spLocks noGrp="1"/>
          </p:cNvSpPr>
          <p:nvPr>
            <p:ph idx="1"/>
          </p:nvPr>
        </p:nvSpPr>
        <p:spPr>
          <a:xfrm>
            <a:off x="457200" y="1600200"/>
            <a:ext cx="8229600" cy="3693695"/>
          </a:xfrm>
        </p:spPr>
        <p:txBody>
          <a:bodyPr/>
          <a:lstStyle/>
          <a:p>
            <a:pPr marL="0" indent="0">
              <a:buNone/>
            </a:pPr>
            <a:r>
              <a:rPr lang="en-US" b="1" dirty="0"/>
              <a:t>Cultural symbols</a:t>
            </a:r>
            <a:r>
              <a:rPr lang="en-US" dirty="0"/>
              <a:t> are things that represent ideas and concepts.</a:t>
            </a:r>
          </a:p>
        </p:txBody>
      </p:sp>
      <p:pic>
        <p:nvPicPr>
          <p:cNvPr id="13005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341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Back Translation</a:t>
            </a:r>
            <a:endParaRPr lang="en-US" dirty="0"/>
          </a:p>
        </p:txBody>
      </p:sp>
      <p:sp>
        <p:nvSpPr>
          <p:cNvPr id="8" name="Content Placeholder 7"/>
          <p:cNvSpPr>
            <a:spLocks noGrp="1"/>
          </p:cNvSpPr>
          <p:nvPr>
            <p:ph idx="1"/>
          </p:nvPr>
        </p:nvSpPr>
        <p:spPr>
          <a:xfrm>
            <a:off x="457200" y="1600200"/>
            <a:ext cx="8229600" cy="3693695"/>
          </a:xfrm>
        </p:spPr>
        <p:txBody>
          <a:bodyPr/>
          <a:lstStyle/>
          <a:p>
            <a:pPr marL="0" indent="0">
              <a:buNone/>
            </a:pPr>
            <a:r>
              <a:rPr lang="en-US" b="1" dirty="0"/>
              <a:t>Back translation</a:t>
            </a:r>
            <a:r>
              <a:rPr lang="en-US" dirty="0"/>
              <a:t> is the practice where a translated word or phrase is retranslated into the original language by a different interpreter to catch errors.</a:t>
            </a:r>
          </a:p>
        </p:txBody>
      </p:sp>
      <p:pic>
        <p:nvPicPr>
          <p:cNvPr id="13414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423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Currency Exchange Rate</a:t>
            </a:r>
            <a:endParaRPr lang="en-US" dirty="0"/>
          </a:p>
        </p:txBody>
      </p:sp>
      <p:sp>
        <p:nvSpPr>
          <p:cNvPr id="8" name="Content Placeholder 7"/>
          <p:cNvSpPr>
            <a:spLocks noGrp="1"/>
          </p:cNvSpPr>
          <p:nvPr>
            <p:ph idx="1"/>
          </p:nvPr>
        </p:nvSpPr>
        <p:spPr>
          <a:xfrm>
            <a:off x="457200" y="1600201"/>
            <a:ext cx="8229600" cy="3765884"/>
          </a:xfrm>
        </p:spPr>
        <p:txBody>
          <a:bodyPr/>
          <a:lstStyle/>
          <a:p>
            <a:pPr marL="0" indent="0">
              <a:buNone/>
            </a:pPr>
            <a:r>
              <a:rPr lang="en-US" dirty="0"/>
              <a:t>A </a:t>
            </a:r>
            <a:r>
              <a:rPr lang="en-US" b="1" dirty="0"/>
              <a:t>currency exchange rate</a:t>
            </a:r>
            <a:r>
              <a:rPr lang="en-US" dirty="0"/>
              <a:t> is the price of one country’s currency expressed in terms of another country’s currency.</a:t>
            </a:r>
          </a:p>
        </p:txBody>
      </p:sp>
      <p:pic>
        <p:nvPicPr>
          <p:cNvPr id="14234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443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Exporting</a:t>
            </a:r>
            <a:endParaRPr lang="en-US" dirty="0"/>
          </a:p>
        </p:txBody>
      </p:sp>
      <p:sp>
        <p:nvSpPr>
          <p:cNvPr id="8" name="Content Placeholder 7"/>
          <p:cNvSpPr>
            <a:spLocks noGrp="1"/>
          </p:cNvSpPr>
          <p:nvPr>
            <p:ph idx="1"/>
          </p:nvPr>
        </p:nvSpPr>
        <p:spPr>
          <a:xfrm>
            <a:off x="457200" y="1600200"/>
            <a:ext cx="8229600" cy="3789947"/>
          </a:xfrm>
        </p:spPr>
        <p:txBody>
          <a:bodyPr/>
          <a:lstStyle/>
          <a:p>
            <a:pPr marL="0" indent="0">
              <a:buNone/>
            </a:pPr>
            <a:r>
              <a:rPr lang="en-US" b="1" dirty="0"/>
              <a:t>Exporting</a:t>
            </a:r>
            <a:r>
              <a:rPr lang="en-US" dirty="0"/>
              <a:t> is a global market-entry strategy in which a company produces products in one country and sells them in another country.</a:t>
            </a:r>
          </a:p>
        </p:txBody>
      </p:sp>
      <p:pic>
        <p:nvPicPr>
          <p:cNvPr id="14438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464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Joint Venture</a:t>
            </a:r>
            <a:endParaRPr lang="en-US" dirty="0"/>
          </a:p>
        </p:txBody>
      </p:sp>
      <p:sp>
        <p:nvSpPr>
          <p:cNvPr id="8" name="Content Placeholder 7"/>
          <p:cNvSpPr>
            <a:spLocks noGrp="1"/>
          </p:cNvSpPr>
          <p:nvPr>
            <p:ph idx="1"/>
          </p:nvPr>
        </p:nvSpPr>
        <p:spPr>
          <a:xfrm>
            <a:off x="457200" y="1600201"/>
            <a:ext cx="8229600" cy="3645568"/>
          </a:xfrm>
        </p:spPr>
        <p:txBody>
          <a:bodyPr/>
          <a:lstStyle/>
          <a:p>
            <a:pPr marL="0" indent="0">
              <a:buNone/>
            </a:pPr>
            <a:r>
              <a:rPr lang="en-US" b="1" dirty="0"/>
              <a:t>Joint venture</a:t>
            </a:r>
            <a:r>
              <a:rPr lang="en-US" dirty="0"/>
              <a:t> is a global market-entry strategy in which a foreign company and a local firm invest together to create a local business in order to share the ownership, control, and profits of the new company.</a:t>
            </a:r>
          </a:p>
        </p:txBody>
      </p:sp>
      <p:pic>
        <p:nvPicPr>
          <p:cNvPr id="14643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484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Direct Investment</a:t>
            </a:r>
            <a:endParaRPr lang="en-US" dirty="0"/>
          </a:p>
        </p:txBody>
      </p:sp>
      <p:sp>
        <p:nvSpPr>
          <p:cNvPr id="8" name="Content Placeholder 7"/>
          <p:cNvSpPr>
            <a:spLocks noGrp="1"/>
          </p:cNvSpPr>
          <p:nvPr>
            <p:ph idx="1"/>
          </p:nvPr>
        </p:nvSpPr>
        <p:spPr>
          <a:xfrm>
            <a:off x="457200" y="1600200"/>
            <a:ext cx="8229600" cy="3633537"/>
          </a:xfrm>
        </p:spPr>
        <p:txBody>
          <a:bodyPr/>
          <a:lstStyle/>
          <a:p>
            <a:pPr marL="0" indent="0">
              <a:buNone/>
            </a:pPr>
            <a:r>
              <a:rPr lang="en-US" b="1" dirty="0"/>
              <a:t>Direct investment</a:t>
            </a:r>
            <a:r>
              <a:rPr lang="en-US" dirty="0"/>
              <a:t> is a global market-entry strategy that entails a domestic firm actually investing in and owning a foreign subsidiary or division.</a:t>
            </a:r>
          </a:p>
        </p:txBody>
      </p:sp>
      <p:pic>
        <p:nvPicPr>
          <p:cNvPr id="14848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505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pPr eaLnBrk="1" hangingPunct="1">
              <a:lnSpc>
                <a:spcPct val="85000"/>
              </a:lnSpc>
              <a:spcBef>
                <a:spcPct val="30000"/>
              </a:spcBef>
              <a:defRPr/>
            </a:pPr>
            <a:r>
              <a:rPr lang="en-US" b="1" dirty="0">
                <a:solidFill>
                  <a:srgbClr val="A50532"/>
                </a:solidFill>
              </a:rPr>
              <a:t>Dumping</a:t>
            </a:r>
            <a:endParaRPr lang="en-US" b="1" dirty="0">
              <a:solidFill>
                <a:schemeClr val="accent2"/>
              </a:solidFill>
            </a:endParaRPr>
          </a:p>
        </p:txBody>
      </p:sp>
      <p:sp>
        <p:nvSpPr>
          <p:cNvPr id="8" name="Content Placeholder 7"/>
          <p:cNvSpPr>
            <a:spLocks noGrp="1"/>
          </p:cNvSpPr>
          <p:nvPr>
            <p:ph idx="1"/>
          </p:nvPr>
        </p:nvSpPr>
        <p:spPr>
          <a:xfrm>
            <a:off x="457200" y="1600201"/>
            <a:ext cx="8229600" cy="3669631"/>
          </a:xfrm>
        </p:spPr>
        <p:txBody>
          <a:bodyPr/>
          <a:lstStyle/>
          <a:p>
            <a:pPr marL="0" indent="0">
              <a:buNone/>
            </a:pPr>
            <a:r>
              <a:rPr lang="en-US" b="1" dirty="0"/>
              <a:t>Dumping</a:t>
            </a:r>
            <a:r>
              <a:rPr lang="en-US" dirty="0"/>
              <a:t> occurs when a firm sells a product in a foreign country below its domestic price or below its actual cost.</a:t>
            </a:r>
          </a:p>
        </p:txBody>
      </p:sp>
      <p:pic>
        <p:nvPicPr>
          <p:cNvPr id="15053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defRPr/>
            </a:pPr>
            <a:endParaRPr lang="en-US" sz="2800" b="1" dirty="0">
              <a:solidFill>
                <a:schemeClr val="accent2"/>
              </a:solidFill>
            </a:endParaRPr>
          </a:p>
        </p:txBody>
      </p:sp>
      <p:sp>
        <p:nvSpPr>
          <p:cNvPr id="9" name="Title 8"/>
          <p:cNvSpPr>
            <a:spLocks noGrp="1"/>
          </p:cNvSpPr>
          <p:nvPr>
            <p:ph type="title"/>
          </p:nvPr>
        </p:nvSpPr>
        <p:spPr/>
        <p:txBody>
          <a:bodyPr/>
          <a:lstStyle/>
          <a:p>
            <a:r>
              <a:rPr lang="en-US" sz="3200" b="1" dirty="0">
                <a:solidFill>
                  <a:srgbClr val="AA785A"/>
                </a:solidFill>
              </a:rPr>
              <a:t>MARKETING MATTERS</a:t>
            </a:r>
            <a:br>
              <a:rPr lang="en-US" sz="2800" b="1" dirty="0">
                <a:solidFill>
                  <a:schemeClr val="accent2"/>
                </a:solidFill>
              </a:rPr>
            </a:br>
            <a:r>
              <a:rPr lang="en-US" sz="2400" b="1" dirty="0" err="1">
                <a:solidFill>
                  <a:srgbClr val="A50532"/>
                </a:solidFill>
              </a:rPr>
              <a:t>Milsco</a:t>
            </a:r>
            <a:r>
              <a:rPr lang="en-US" sz="2400" b="1" dirty="0">
                <a:solidFill>
                  <a:srgbClr val="A50532"/>
                </a:solidFill>
              </a:rPr>
              <a:t> Manufacturing—Delivering a Great Ride</a:t>
            </a:r>
            <a:br>
              <a:rPr lang="en-US" sz="2400" b="1" dirty="0">
                <a:solidFill>
                  <a:srgbClr val="A50532"/>
                </a:solidFill>
              </a:rPr>
            </a:br>
            <a:r>
              <a:rPr lang="en-US" sz="2400" b="1" dirty="0">
                <a:solidFill>
                  <a:srgbClr val="A50532"/>
                </a:solidFill>
              </a:rPr>
              <a:t>for Customers</a:t>
            </a:r>
            <a:r>
              <a:rPr lang="ja-JP" altLang="en-US" sz="2400" b="1" dirty="0">
                <a:solidFill>
                  <a:srgbClr val="A50532"/>
                </a:solidFill>
              </a:rPr>
              <a:t>’</a:t>
            </a:r>
            <a:r>
              <a:rPr lang="en-US" sz="2400" b="1" dirty="0">
                <a:solidFill>
                  <a:srgbClr val="A50532"/>
                </a:solidFill>
              </a:rPr>
              <a:t> Seats</a:t>
            </a:r>
            <a:endParaRPr lang="en-US" sz="2400" dirty="0"/>
          </a:p>
        </p:txBody>
      </p:sp>
      <p:sp>
        <p:nvSpPr>
          <p:cNvPr id="10" name="Content Placeholder 9"/>
          <p:cNvSpPr>
            <a:spLocks noGrp="1"/>
          </p:cNvSpPr>
          <p:nvPr>
            <p:ph idx="1"/>
          </p:nvPr>
        </p:nvSpPr>
        <p:spPr>
          <a:xfrm>
            <a:off x="4394200" y="1774825"/>
            <a:ext cx="4292600" cy="1933046"/>
          </a:xfrm>
        </p:spPr>
        <p:txBody>
          <a:bodyPr/>
          <a:lstStyle/>
          <a:p>
            <a:r>
              <a:rPr lang="en-US" sz="2800" b="1" dirty="0"/>
              <a:t>3 Million Seats</a:t>
            </a:r>
          </a:p>
          <a:p>
            <a:r>
              <a:rPr lang="en-US" sz="2800" b="1" dirty="0"/>
              <a:t>200 Unique Variations</a:t>
            </a:r>
          </a:p>
          <a:p>
            <a:r>
              <a:rPr lang="en-US" sz="2800" b="1" dirty="0"/>
              <a:t>84-Year Partnership with Harley-Davidson</a:t>
            </a:r>
          </a:p>
          <a:p>
            <a:r>
              <a:rPr lang="en-US" sz="2800" b="1" dirty="0"/>
              <a:t>100 New Products/Year to Meet Customer Requirements</a:t>
            </a:r>
          </a:p>
        </p:txBody>
      </p:sp>
      <p:pic>
        <p:nvPicPr>
          <p:cNvPr id="12" name="Picture 4" descr="Photo of a rider on a Harley-Davidson motorcycl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7491" y="1774825"/>
            <a:ext cx="2833688" cy="4489450"/>
          </a:xfrm>
          <a:prstGeom prst="rect">
            <a:avLst/>
          </a:prstGeom>
          <a:noFill/>
          <a:ln>
            <a:noFill/>
          </a:ln>
        </p:spPr>
      </p:pic>
      <p:grpSp>
        <p:nvGrpSpPr>
          <p:cNvPr id="11" name="Group 10" descr="Click for the Milsco website."/>
          <p:cNvGrpSpPr/>
          <p:nvPr/>
        </p:nvGrpSpPr>
        <p:grpSpPr>
          <a:xfrm>
            <a:off x="4733991" y="5883275"/>
            <a:ext cx="2912203" cy="762000"/>
            <a:chOff x="4733991" y="5883275"/>
            <a:chExt cx="2912203" cy="762000"/>
          </a:xfrm>
        </p:grpSpPr>
        <p:pic>
          <p:nvPicPr>
            <p:cNvPr id="31748" name="Picture 15">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7682" y="5883275"/>
              <a:ext cx="798512" cy="762000"/>
            </a:xfrm>
            <a:prstGeom prst="rect">
              <a:avLst/>
            </a:prstGeom>
            <a:noFill/>
            <a:ln>
              <a:noFill/>
            </a:ln>
          </p:spPr>
        </p:pic>
        <p:sp>
          <p:nvSpPr>
            <p:cNvPr id="2" name="TextBox 1"/>
            <p:cNvSpPr txBox="1"/>
            <p:nvPr/>
          </p:nvSpPr>
          <p:spPr>
            <a:xfrm>
              <a:off x="4733991" y="6079609"/>
              <a:ext cx="1911742" cy="369332"/>
            </a:xfrm>
            <a:prstGeom prst="rect">
              <a:avLst/>
            </a:prstGeom>
            <a:noFill/>
          </p:spPr>
          <p:txBody>
            <a:bodyPr wrap="none" rtlCol="0">
              <a:spAutoFit/>
            </a:bodyPr>
            <a:lstStyle/>
            <a:p>
              <a:pPr algn="ctr"/>
              <a:r>
                <a:rPr lang="en-US" sz="1800" b="1" dirty="0"/>
                <a:t>Milsco Website</a:t>
              </a:r>
            </a:p>
          </p:txBody>
        </p:sp>
      </p:gr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525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Gray Market</a:t>
            </a:r>
            <a:endParaRPr lang="en-US" dirty="0"/>
          </a:p>
        </p:txBody>
      </p:sp>
      <p:sp>
        <p:nvSpPr>
          <p:cNvPr id="8" name="Content Placeholder 7"/>
          <p:cNvSpPr>
            <a:spLocks noGrp="1"/>
          </p:cNvSpPr>
          <p:nvPr>
            <p:ph idx="1"/>
          </p:nvPr>
        </p:nvSpPr>
        <p:spPr>
          <a:xfrm>
            <a:off x="457200" y="1600201"/>
            <a:ext cx="8229600" cy="3669632"/>
          </a:xfrm>
        </p:spPr>
        <p:txBody>
          <a:bodyPr/>
          <a:lstStyle/>
          <a:p>
            <a:pPr marL="0" indent="0">
              <a:buNone/>
            </a:pPr>
            <a:r>
              <a:rPr lang="en-US" dirty="0"/>
              <a:t>A </a:t>
            </a:r>
            <a:r>
              <a:rPr lang="en-US" b="1" dirty="0"/>
              <a:t>gray market</a:t>
            </a:r>
            <a:r>
              <a:rPr lang="en-US" dirty="0"/>
              <a:t> is a situation where products are sold through unauthorized channels of distribution. Also called </a:t>
            </a:r>
            <a:r>
              <a:rPr lang="en-US" i="1" dirty="0"/>
              <a:t>parallel importing</a:t>
            </a:r>
            <a:r>
              <a:rPr lang="en-US" dirty="0"/>
              <a:t>.</a:t>
            </a:r>
          </a:p>
        </p:txBody>
      </p:sp>
      <p:pic>
        <p:nvPicPr>
          <p:cNvPr id="15258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 </a:t>
            </a:r>
            <a:r>
              <a:rPr lang="en-US" sz="2800" dirty="0">
                <a:solidFill>
                  <a:srgbClr val="7493E2"/>
                </a:solidFill>
                <a:effectLst>
                  <a:outerShdw blurRad="38100" dist="38100" dir="2700000" algn="tl">
                    <a:srgbClr val="DDDDDD"/>
                  </a:outerShdw>
                </a:effectLst>
              </a:rPr>
              <a:t>FIGURE 6-1</a:t>
            </a:r>
            <a:r>
              <a:rPr lang="en-US" sz="2800" b="1" dirty="0"/>
              <a:t>  Leading countries in global merchandise trade in terms of imports (U.S.) and exports (China).</a:t>
            </a:r>
            <a:endParaRPr lang="en-US" sz="2800" dirty="0"/>
          </a:p>
        </p:txBody>
      </p:sp>
      <p:sp>
        <p:nvSpPr>
          <p:cNvPr id="3" name="Content Placeholder 2"/>
          <p:cNvSpPr>
            <a:spLocks noGrp="1"/>
          </p:cNvSpPr>
          <p:nvPr>
            <p:ph idx="1"/>
          </p:nvPr>
        </p:nvSpPr>
        <p:spPr>
          <a:xfrm>
            <a:off x="457200" y="1638300"/>
            <a:ext cx="8229600" cy="4914900"/>
          </a:xfrm>
        </p:spPr>
        <p:txBody>
          <a:bodyPr/>
          <a:lstStyle/>
          <a:p>
            <a:pPr marL="0" indent="0">
              <a:buNone/>
            </a:pPr>
            <a:r>
              <a:rPr lang="en-US" dirty="0"/>
              <a:t> From lowest to highest, the graph plots France, the Netherlands, Japan, Germany, the U.S., and  China based on their imports and exports. The graph shows France imports slightly more than the Netherlands, and the U.S. imports more than China, with Germany in the middle.</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2 </a:t>
            </a:r>
            <a:r>
              <a:rPr lang="en-US" sz="2800" dirty="0">
                <a:solidFill>
                  <a:srgbClr val="7493E2"/>
                </a:solidFill>
                <a:effectLst>
                  <a:outerShdw blurRad="38100" dist="38100" dir="2700000" algn="tl">
                    <a:srgbClr val="DDDDDD"/>
                  </a:outerShdw>
                </a:effectLst>
              </a:rPr>
              <a:t>FIGURE 6-2</a:t>
            </a:r>
            <a:r>
              <a:rPr lang="en-US" sz="2800" b="1" dirty="0"/>
              <a:t>  Protectionism hinders world trade when countries raise prices and limit supply through tariff and quota policies.</a:t>
            </a:r>
            <a:endParaRPr lang="en-US" sz="2800" dirty="0"/>
          </a:p>
        </p:txBody>
      </p:sp>
      <p:sp>
        <p:nvSpPr>
          <p:cNvPr id="3" name="Content Placeholder 2"/>
          <p:cNvSpPr>
            <a:spLocks noGrp="1"/>
          </p:cNvSpPr>
          <p:nvPr>
            <p:ph idx="1"/>
          </p:nvPr>
        </p:nvSpPr>
        <p:spPr>
          <a:xfrm>
            <a:off x="457200" y="1765300"/>
            <a:ext cx="8229600" cy="4787900"/>
          </a:xfrm>
        </p:spPr>
        <p:txBody>
          <a:bodyPr/>
          <a:lstStyle/>
          <a:p>
            <a:pPr marL="0" indent="0">
              <a:buNone/>
            </a:pPr>
            <a:r>
              <a:rPr lang="en-US" dirty="0"/>
              <a:t>Protectionism breaks into two branches. Tariffs lead to an increase in prices, while quotas limit supply. Both branches lead to a decrease in world trade.</a:t>
            </a:r>
          </a:p>
        </p:txBody>
      </p:sp>
      <p:sp>
        <p:nvSpPr>
          <p:cNvPr id="6" name="Text Placeholder 5"/>
          <p:cNvSpPr>
            <a:spLocks noGrp="1"/>
          </p:cNvSpPr>
          <p:nvPr>
            <p:ph type="body" sz="quarter" idx="16"/>
          </p:nvPr>
        </p:nvSpPr>
        <p:spPr>
          <a:xfrm>
            <a:off x="3886200" y="6553200"/>
            <a:ext cx="1371600" cy="127000"/>
          </a:xfrm>
        </p:spPr>
        <p:txBody>
          <a:bodyPr/>
          <a:lstStyle/>
          <a:p>
            <a:r>
              <a:rPr lang="en-US" dirty="0">
                <a:hlinkClick r:id="rId2" action="ppaction://hlinksldjump"/>
              </a:rPr>
              <a:t>Return to slide</a:t>
            </a:r>
            <a:endParaRPr lang="en-US" dirty="0"/>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3 </a:t>
            </a:r>
            <a:r>
              <a:rPr lang="en-US" sz="2400" b="1" dirty="0">
                <a:solidFill>
                  <a:srgbClr val="A50532"/>
                </a:solidFill>
              </a:rPr>
              <a:t>A GLOBAL ENVIRONMENTAL SCAN</a:t>
            </a:r>
            <a:br>
              <a:rPr lang="en-US" altLang="ja-JP" sz="2400" b="1" dirty="0">
                <a:solidFill>
                  <a:srgbClr val="A50532"/>
                </a:solidFill>
              </a:rPr>
            </a:br>
            <a:r>
              <a:rPr lang="en-US" sz="1800" b="1" dirty="0">
                <a:solidFill>
                  <a:srgbClr val="A50532"/>
                </a:solidFill>
              </a:rPr>
              <a:t>CULTURAL DIVERSITY</a:t>
            </a:r>
            <a:endParaRPr lang="en-US" sz="2400" dirty="0"/>
          </a:p>
        </p:txBody>
      </p:sp>
      <p:sp>
        <p:nvSpPr>
          <p:cNvPr id="3" name="Content Placeholder 2"/>
          <p:cNvSpPr>
            <a:spLocks noGrp="1"/>
          </p:cNvSpPr>
          <p:nvPr>
            <p:ph idx="1"/>
          </p:nvPr>
        </p:nvSpPr>
        <p:spPr>
          <a:xfrm>
            <a:off x="457200" y="1181100"/>
            <a:ext cx="8229600" cy="5372100"/>
          </a:xfrm>
        </p:spPr>
        <p:txBody>
          <a:bodyPr/>
          <a:lstStyle/>
          <a:p>
            <a:pPr marL="0" indent="0">
              <a:buNone/>
            </a:pPr>
            <a:r>
              <a:rPr lang="en-US" dirty="0"/>
              <a:t>Two advertisements, one English, one Italian, show the same rear shot of a Mini Cooper. The English ad's copy reads “stop staring at my boot,” while the Italian ad translates to “stop looking at my rear.”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4 </a:t>
            </a:r>
            <a:r>
              <a:rPr lang="en-US" sz="2800" dirty="0">
                <a:solidFill>
                  <a:srgbClr val="7493E2"/>
                </a:solidFill>
                <a:effectLst>
                  <a:outerShdw blurRad="38100" dist="38100" dir="2700000" algn="tl">
                    <a:srgbClr val="DDDDDD"/>
                  </a:outerShdw>
                </a:effectLst>
              </a:rPr>
              <a:t>FIGURE 6-4</a:t>
            </a:r>
            <a:r>
              <a:rPr lang="en-US" sz="2800" b="1" dirty="0"/>
              <a:t>  Alternative global market-entry strategies</a:t>
            </a:r>
            <a:endParaRPr lang="en-US" sz="2800" dirty="0"/>
          </a:p>
        </p:txBody>
      </p:sp>
      <p:sp>
        <p:nvSpPr>
          <p:cNvPr id="3" name="Content Placeholder 2"/>
          <p:cNvSpPr>
            <a:spLocks noGrp="1"/>
          </p:cNvSpPr>
          <p:nvPr>
            <p:ph idx="1"/>
          </p:nvPr>
        </p:nvSpPr>
        <p:spPr>
          <a:xfrm>
            <a:off x="457200" y="1193800"/>
            <a:ext cx="8229600" cy="5359400"/>
          </a:xfrm>
        </p:spPr>
        <p:txBody>
          <a:bodyPr/>
          <a:lstStyle/>
          <a:p>
            <a:pPr marL="0" indent="0">
              <a:buNone/>
            </a:pPr>
            <a:r>
              <a:rPr lang="en-US" dirty="0"/>
              <a:t>Four stages are shown.</a:t>
            </a:r>
          </a:p>
          <a:p>
            <a:pPr marL="0" indent="0">
              <a:buNone/>
            </a:pPr>
            <a:r>
              <a:rPr lang="en-US" dirty="0"/>
              <a:t>The first stage, exporting, has low profit potential and the least amount of control.</a:t>
            </a:r>
          </a:p>
          <a:p>
            <a:pPr marL="0" indent="0">
              <a:buNone/>
            </a:pPr>
            <a:r>
              <a:rPr lang="en-US" dirty="0"/>
              <a:t>The second stage, licensing, increases in profit potential and control.</a:t>
            </a:r>
          </a:p>
          <a:p>
            <a:pPr marL="0" indent="0">
              <a:buNone/>
            </a:pPr>
            <a:r>
              <a:rPr lang="en-US" dirty="0"/>
              <a:t>The third stage, joint venture, sees a marked increase in profit potential and control.</a:t>
            </a:r>
          </a:p>
          <a:p>
            <a:pPr marL="0" indent="0">
              <a:buNone/>
            </a:pPr>
            <a:r>
              <a:rPr lang="en-US" dirty="0"/>
              <a:t>The fourth stage, direct investment, sees the highest amounts of profit potential and control.</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5 </a:t>
            </a:r>
            <a:r>
              <a:rPr lang="en-US" sz="2800" dirty="0">
                <a:solidFill>
                  <a:srgbClr val="7493E2"/>
                </a:solidFill>
                <a:effectLst>
                  <a:outerShdw blurRad="38100" dist="38100" dir="2700000" algn="tl">
                    <a:srgbClr val="DDDDDD"/>
                  </a:outerShdw>
                </a:effectLst>
              </a:rPr>
              <a:t>FIGURE 6-5</a:t>
            </a:r>
            <a:r>
              <a:rPr lang="en-US" sz="2800" b="1" dirty="0"/>
              <a:t>  Five product and promotion strategies for global marketing</a:t>
            </a:r>
            <a:endParaRPr lang="en-US" sz="2800" dirty="0"/>
          </a:p>
        </p:txBody>
      </p:sp>
      <p:sp>
        <p:nvSpPr>
          <p:cNvPr id="3" name="Content Placeholder 2"/>
          <p:cNvSpPr>
            <a:spLocks noGrp="1"/>
          </p:cNvSpPr>
          <p:nvPr>
            <p:ph idx="1"/>
          </p:nvPr>
        </p:nvSpPr>
        <p:spPr>
          <a:xfrm>
            <a:off x="457200" y="1231900"/>
            <a:ext cx="8229600" cy="5321300"/>
          </a:xfrm>
        </p:spPr>
        <p:txBody>
          <a:bodyPr/>
          <a:lstStyle/>
          <a:p>
            <a:pPr marL="0" indent="0">
              <a:buNone/>
            </a:pPr>
            <a:r>
              <a:rPr lang="en-US" dirty="0"/>
              <a:t>Five product and promotion strategies are based on combinations of product emphasis and promotion emphasis. </a:t>
            </a:r>
          </a:p>
          <a:p>
            <a:pPr marL="0" indent="0">
              <a:buNone/>
            </a:pPr>
            <a:r>
              <a:rPr lang="en-US" dirty="0"/>
              <a:t>Product extension strategy (same product, same promotion).</a:t>
            </a:r>
          </a:p>
          <a:p>
            <a:pPr marL="0" indent="0">
              <a:buNone/>
            </a:pPr>
            <a:r>
              <a:rPr lang="en-US" dirty="0"/>
              <a:t>Communication adaption strategy (same product, adapt promotion).</a:t>
            </a:r>
          </a:p>
          <a:p>
            <a:pPr marL="0" indent="0">
              <a:buNone/>
            </a:pPr>
            <a:r>
              <a:rPr lang="en-US" dirty="0"/>
              <a:t>Product adaption strategy (adapt product, same promotion).</a:t>
            </a:r>
          </a:p>
          <a:p>
            <a:pPr marL="0" indent="0">
              <a:buNone/>
            </a:pPr>
            <a:r>
              <a:rPr lang="en-US" dirty="0"/>
              <a:t>Dual adaption strategy (adapt product, adapt promotion).</a:t>
            </a:r>
          </a:p>
          <a:p>
            <a:pPr marL="0" indent="0">
              <a:buNone/>
            </a:pPr>
            <a:r>
              <a:rPr lang="en-US" dirty="0"/>
              <a:t>Product invention strategy (create new product, same promotion or adapt promotion).</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6 </a:t>
            </a:r>
            <a:r>
              <a:rPr lang="en-US" sz="2800" dirty="0">
                <a:solidFill>
                  <a:srgbClr val="7493E2"/>
                </a:solidFill>
                <a:effectLst>
                  <a:outerShdw blurRad="38100" dist="38100" dir="2700000" algn="tl">
                    <a:srgbClr val="DDDDDD"/>
                  </a:outerShdw>
                </a:effectLst>
              </a:rPr>
              <a:t>FIGURE 6-6</a:t>
            </a:r>
            <a:r>
              <a:rPr lang="en-US" sz="2800" b="1" dirty="0"/>
              <a:t>  Channels of distribution in global marketing</a:t>
            </a:r>
            <a:endParaRPr lang="en-US" sz="2800" dirty="0"/>
          </a:p>
        </p:txBody>
      </p:sp>
      <p:sp>
        <p:nvSpPr>
          <p:cNvPr id="3" name="Content Placeholder 2"/>
          <p:cNvSpPr>
            <a:spLocks noGrp="1"/>
          </p:cNvSpPr>
          <p:nvPr>
            <p:ph idx="1"/>
          </p:nvPr>
        </p:nvSpPr>
        <p:spPr>
          <a:xfrm>
            <a:off x="457200" y="1231900"/>
            <a:ext cx="8229600" cy="5321300"/>
          </a:xfrm>
        </p:spPr>
        <p:txBody>
          <a:bodyPr/>
          <a:lstStyle/>
          <a:p>
            <a:pPr marL="0" indent="0">
              <a:buNone/>
            </a:pPr>
            <a:r>
              <a:rPr lang="en-US" dirty="0"/>
              <a:t>The channels of distribution start with the seller, then go to the seller's international marketing headquarters, followed by the channels between nations, the channels within a  foreign nation, and end with the final consumer.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7 </a:t>
            </a:r>
            <a:r>
              <a:rPr lang="en-US" sz="2800" dirty="0">
                <a:solidFill>
                  <a:srgbClr val="7493E2"/>
                </a:solidFill>
                <a:effectLst>
                  <a:outerShdw blurRad="38100" dist="38100" dir="2700000" algn="tl">
                    <a:srgbClr val="DDDDDD"/>
                  </a:outerShdw>
                </a:effectLst>
              </a:rPr>
              <a:t>FIGURE 1</a:t>
            </a:r>
            <a:r>
              <a:rPr lang="en-US" sz="2800" b="1" dirty="0"/>
              <a:t>  </a:t>
            </a:r>
            <a:r>
              <a:rPr lang="en-US" sz="2800" b="1" dirty="0">
                <a:solidFill>
                  <a:srgbClr val="A50532"/>
                </a:solidFill>
              </a:rPr>
              <a:t>Social and economic statistics for India in 2007 and China in 1995 </a:t>
            </a:r>
            <a:endParaRPr lang="en-US" sz="2800" dirty="0"/>
          </a:p>
        </p:txBody>
      </p:sp>
      <p:sp>
        <p:nvSpPr>
          <p:cNvPr id="3" name="Content Placeholder 2"/>
          <p:cNvSpPr>
            <a:spLocks noGrp="1"/>
          </p:cNvSpPr>
          <p:nvPr>
            <p:ph idx="1"/>
          </p:nvPr>
        </p:nvSpPr>
        <p:spPr>
          <a:xfrm>
            <a:off x="457200" y="1219200"/>
            <a:ext cx="8229600" cy="5334000"/>
          </a:xfrm>
        </p:spPr>
        <p:txBody>
          <a:bodyPr/>
          <a:lstStyle/>
          <a:p>
            <a:pPr marL="0" indent="0">
              <a:buNone/>
            </a:pPr>
            <a:r>
              <a:rPr lang="en-US" dirty="0"/>
              <a:t>India 2007. Population 1,136 million. Population age distribution 0 to 24, 52 percent; 25 to 49, 33 percent; 50 and older, 15 percent. Urban population 29.2 percent. Population per square mile 990. Gross domestic product 3,113 billion U.S. dollars. Per capita income 950 U.S. dollars. Direct selling sales percent of total cosmetics and skin care sales 3.3 percent.</a:t>
            </a:r>
          </a:p>
          <a:p>
            <a:pPr marL="0" indent="0">
              <a:buNone/>
            </a:pPr>
            <a:r>
              <a:rPr lang="en-US" dirty="0"/>
              <a:t>China 1995. Population 1,198 million. Population age distribution 0 to 24, 43 percent; 25 to 49, 39 percent; 50 and older, 18 percent. Urban population 29.0 percent. Population per square mile 332. Gross domestic product 728 billion U.S. dollars. Per capita income 399 U.S. dollars. Direct selling sales percent of total cosmetics and skin care sales 3.0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01C8-3A07-4EC0-BF1B-A9B17EFB6F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E5C81D-D92A-4DF8-8D03-BFFA2B2F2502}"/>
              </a:ext>
            </a:extLst>
          </p:cNvPr>
          <p:cNvSpPr>
            <a:spLocks noGrp="1"/>
          </p:cNvSpPr>
          <p:nvPr>
            <p:ph sz="quarter" idx="12"/>
          </p:nvPr>
        </p:nvSpPr>
        <p:spPr/>
        <p:txBody>
          <a:bodyPr/>
          <a:lstStyle/>
          <a:p>
            <a:endParaRPr lang="en-US"/>
          </a:p>
        </p:txBody>
      </p:sp>
      <p:sp>
        <p:nvSpPr>
          <p:cNvPr id="4" name="Content Placeholder 3">
            <a:extLst>
              <a:ext uri="{FF2B5EF4-FFF2-40B4-BE49-F238E27FC236}">
                <a16:creationId xmlns:a16="http://schemas.microsoft.com/office/drawing/2014/main" id="{53DF19CC-4790-49A3-ACFA-59CDEB382FFC}"/>
              </a:ext>
            </a:extLst>
          </p:cNvPr>
          <p:cNvSpPr>
            <a:spLocks noGrp="1"/>
          </p:cNvSpPr>
          <p:nvPr>
            <p:ph sz="quarter" idx="13"/>
          </p:nvPr>
        </p:nvSpPr>
        <p:spPr/>
        <p:txBody>
          <a:bodyPr/>
          <a:lstStyle/>
          <a:p>
            <a:endParaRPr lang="en-US"/>
          </a:p>
        </p:txBody>
      </p:sp>
      <p:sp>
        <p:nvSpPr>
          <p:cNvPr id="5" name="Content Placeholder 4">
            <a:extLst>
              <a:ext uri="{FF2B5EF4-FFF2-40B4-BE49-F238E27FC236}">
                <a16:creationId xmlns:a16="http://schemas.microsoft.com/office/drawing/2014/main" id="{8339AD9F-B05A-4B05-865E-1BAC8F6D5FC7}"/>
              </a:ext>
            </a:extLst>
          </p:cNvPr>
          <p:cNvSpPr>
            <a:spLocks noGrp="1"/>
          </p:cNvSpPr>
          <p:nvPr>
            <p:ph sz="quarter" idx="14"/>
          </p:nvPr>
        </p:nvSpPr>
        <p:spPr/>
        <p:txBody>
          <a:bodyPr/>
          <a:lstStyle/>
          <a:p>
            <a:endParaRPr lang="en-US"/>
          </a:p>
        </p:txBody>
      </p:sp>
      <p:sp>
        <p:nvSpPr>
          <p:cNvPr id="6" name="Content Placeholder 5">
            <a:extLst>
              <a:ext uri="{FF2B5EF4-FFF2-40B4-BE49-F238E27FC236}">
                <a16:creationId xmlns:a16="http://schemas.microsoft.com/office/drawing/2014/main" id="{49E7B5E6-BD37-427A-95FE-AD63CA66899C}"/>
              </a:ext>
            </a:extLst>
          </p:cNvPr>
          <p:cNvSpPr>
            <a:spLocks noGrp="1"/>
          </p:cNvSpPr>
          <p:nvPr>
            <p:ph sz="quarter" idx="15"/>
          </p:nvPr>
        </p:nvSpPr>
        <p:spPr/>
        <p:txBody>
          <a:bodyPr/>
          <a:lstStyle/>
          <a:p>
            <a:endParaRPr lang="en-US"/>
          </a:p>
        </p:txBody>
      </p:sp>
      <p:sp>
        <p:nvSpPr>
          <p:cNvPr id="7" name="Content Placeholder 6">
            <a:extLst>
              <a:ext uri="{FF2B5EF4-FFF2-40B4-BE49-F238E27FC236}">
                <a16:creationId xmlns:a16="http://schemas.microsoft.com/office/drawing/2014/main" id="{86CEFD2B-B37C-45A2-8659-FCFA29AC4153}"/>
              </a:ext>
            </a:extLst>
          </p:cNvPr>
          <p:cNvSpPr>
            <a:spLocks noGrp="1"/>
          </p:cNvSpPr>
          <p:nvPr>
            <p:ph sz="quarter" idx="10"/>
          </p:nvPr>
        </p:nvSpPr>
        <p:spPr/>
        <p:txBody>
          <a:bodyPr/>
          <a:lstStyle/>
          <a:p>
            <a:endParaRPr lang="en-US"/>
          </a:p>
        </p:txBody>
      </p:sp>
      <p:sp>
        <p:nvSpPr>
          <p:cNvPr id="8" name="Content Placeholder 7">
            <a:extLst>
              <a:ext uri="{FF2B5EF4-FFF2-40B4-BE49-F238E27FC236}">
                <a16:creationId xmlns:a16="http://schemas.microsoft.com/office/drawing/2014/main" id="{C6C3155A-556B-4AC5-B481-C869E3BA6B68}"/>
              </a:ext>
            </a:extLst>
          </p:cNvPr>
          <p:cNvSpPr>
            <a:spLocks noGrp="1"/>
          </p:cNvSpPr>
          <p:nvPr>
            <p:ph sz="quarter" idx="11"/>
          </p:nvPr>
        </p:nvSpPr>
        <p:spPr/>
        <p:txBody>
          <a:bodyPr/>
          <a:lstStyle/>
          <a:p>
            <a:endParaRPr lang="en-US"/>
          </a:p>
        </p:txBody>
      </p:sp>
      <p:sp>
        <p:nvSpPr>
          <p:cNvPr id="9" name="Text Placeholder 8">
            <a:extLst>
              <a:ext uri="{FF2B5EF4-FFF2-40B4-BE49-F238E27FC236}">
                <a16:creationId xmlns:a16="http://schemas.microsoft.com/office/drawing/2014/main" id="{FEB8C68E-B52D-4B16-8B4E-3030089D4CD9}"/>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5536401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6" descr="Chap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676" y="606842"/>
            <a:ext cx="251777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2502" y="1090194"/>
            <a:ext cx="1146175"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ctrTitle"/>
          </p:nvPr>
        </p:nvSpPr>
        <p:spPr>
          <a:xfrm>
            <a:off x="241300" y="3289300"/>
            <a:ext cx="5105400" cy="609600"/>
          </a:xfrm>
        </p:spPr>
        <p:txBody>
          <a:bodyPr/>
          <a:lstStyle/>
          <a:p>
            <a:r>
              <a:rPr lang="en-US" dirty="0"/>
              <a:t>Marketing Research: From Customer Insights to Actions</a:t>
            </a:r>
            <a:br>
              <a:rPr lang="en-US" dirty="0"/>
            </a:br>
            <a:endParaRPr lang="en-US" dirty="0"/>
          </a:p>
        </p:txBody>
      </p:sp>
      <p:pic>
        <p:nvPicPr>
          <p:cNvPr id="5" name="Picture 4"/>
          <p:cNvPicPr>
            <a:picLocks noChangeAspect="1"/>
          </p:cNvPicPr>
          <p:nvPr/>
        </p:nvPicPr>
        <p:blipFill>
          <a:blip r:embed="rId5"/>
          <a:stretch>
            <a:fillRect/>
          </a:stretch>
        </p:blipFill>
        <p:spPr>
          <a:xfrm>
            <a:off x="5700617" y="1400544"/>
            <a:ext cx="3200601" cy="4094259"/>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lnSpc>
                <a:spcPct val="105000"/>
              </a:lnSpc>
              <a:spcBef>
                <a:spcPct val="30000"/>
              </a:spcBef>
              <a:defRPr/>
            </a:pPr>
            <a:endParaRPr lang="en-US" b="1" dirty="0">
              <a:solidFill>
                <a:schemeClr val="accent2"/>
              </a:solidFill>
            </a:endParaRPr>
          </a:p>
        </p:txBody>
      </p:sp>
      <p:sp>
        <p:nvSpPr>
          <p:cNvPr id="8" name="Title 7"/>
          <p:cNvSpPr>
            <a:spLocks noGrp="1"/>
          </p:cNvSpPr>
          <p:nvPr>
            <p:ph type="title"/>
          </p:nvPr>
        </p:nvSpPr>
        <p:spPr/>
        <p:txBody>
          <a:bodyPr/>
          <a:lstStyle/>
          <a:p>
            <a:r>
              <a:rPr lang="en-US" sz="3200" b="1" dirty="0">
                <a:solidFill>
                  <a:srgbClr val="AA785A"/>
                </a:solidFill>
              </a:rPr>
              <a:t>MAKING RESPONSIBLE DECISIONS</a:t>
            </a:r>
            <a:br>
              <a:rPr lang="en-US" sz="2800" b="1" dirty="0">
                <a:solidFill>
                  <a:schemeClr val="accent2"/>
                </a:solidFill>
              </a:rPr>
            </a:br>
            <a:r>
              <a:rPr lang="en-US" sz="2400" b="1" dirty="0">
                <a:solidFill>
                  <a:srgbClr val="A50532"/>
                </a:solidFill>
              </a:rPr>
              <a:t>Sustainable Procurement for Sustainable Growth</a:t>
            </a:r>
            <a:endParaRPr lang="en-US" sz="2400" dirty="0"/>
          </a:p>
        </p:txBody>
      </p:sp>
      <p:pic>
        <p:nvPicPr>
          <p:cNvPr id="10" name="Content Placeholder 9" descr="A photo of a coffee farmer standing in a field."/>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07191" y="2213862"/>
            <a:ext cx="4664900" cy="2990191"/>
          </a:xfrm>
          <a:prstGeom prst="rect">
            <a:avLst/>
          </a:prstGeom>
          <a:noFill/>
          <a:ln>
            <a:noFill/>
          </a:ln>
        </p:spPr>
      </p:pic>
      <p:sp>
        <p:nvSpPr>
          <p:cNvPr id="4" name="Content Placeholder 3"/>
          <p:cNvSpPr>
            <a:spLocks noGrp="1"/>
          </p:cNvSpPr>
          <p:nvPr>
            <p:ph sz="half" idx="2"/>
          </p:nvPr>
        </p:nvSpPr>
        <p:spPr/>
        <p:txBody>
          <a:bodyPr/>
          <a:lstStyle/>
          <a:p>
            <a:pPr>
              <a:buFont typeface="Arial" panose="020B0604020202020204"/>
              <a:buChar char="•"/>
            </a:pPr>
            <a:r>
              <a:rPr lang="en-US" b="1" dirty="0"/>
              <a:t>Starbucks Is a Leader in Sustainable Procurement</a:t>
            </a:r>
          </a:p>
          <a:p>
            <a:pPr>
              <a:buFont typeface="Arial" panose="020B0604020202020204"/>
              <a:buChar char="•"/>
            </a:pPr>
            <a:r>
              <a:rPr lang="en-US" b="1" dirty="0"/>
              <a:t>Coffee Growers in 20 Countries</a:t>
            </a:r>
          </a:p>
          <a:p>
            <a:pPr>
              <a:buFont typeface="Arial" panose="020B0604020202020204"/>
              <a:buChar char="•"/>
            </a:pPr>
            <a:r>
              <a:rPr lang="en-US" b="1" dirty="0"/>
              <a:t>Fair Price for Beans</a:t>
            </a:r>
          </a:p>
          <a:p>
            <a:pPr>
              <a:buFont typeface="Arial" panose="020B0604020202020204"/>
              <a:buChar char="•"/>
            </a:pPr>
            <a:r>
              <a:rPr lang="en-US" b="1" dirty="0"/>
              <a:t>Ecologically Sound Growing</a:t>
            </a:r>
          </a:p>
          <a:p>
            <a:endParaRPr lang="en-US" dirty="0"/>
          </a:p>
        </p:txBody>
      </p:sp>
      <p:sp>
        <p:nvSpPr>
          <p:cNvPr id="6" name="Text Placeholder 5"/>
          <p:cNvSpPr>
            <a:spLocks noGrp="1"/>
          </p:cNvSpPr>
          <p:nvPr>
            <p:ph type="body" sz="quarter" idx="16"/>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grpSp>
        <p:nvGrpSpPr>
          <p:cNvPr id="9" name="Group 8" descr="Click for the Starbucks Sustainability video."/>
          <p:cNvGrpSpPr/>
          <p:nvPr/>
        </p:nvGrpSpPr>
        <p:grpSpPr>
          <a:xfrm>
            <a:off x="2009421" y="5839299"/>
            <a:ext cx="2676785" cy="762000"/>
            <a:chOff x="5258788" y="5954968"/>
            <a:chExt cx="2676785" cy="762000"/>
          </a:xfrm>
        </p:grpSpPr>
        <p:pic>
          <p:nvPicPr>
            <p:cNvPr id="7" name="Picture 1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7061" y="5954968"/>
              <a:ext cx="798512" cy="762000"/>
            </a:xfrm>
            <a:prstGeom prst="rect">
              <a:avLst/>
            </a:prstGeom>
            <a:noFill/>
            <a:ln>
              <a:noFill/>
            </a:ln>
          </p:spPr>
        </p:pic>
        <p:sp>
          <p:nvSpPr>
            <p:cNvPr id="2" name="TextBox 1"/>
            <p:cNvSpPr txBox="1"/>
            <p:nvPr/>
          </p:nvSpPr>
          <p:spPr>
            <a:xfrm>
              <a:off x="5258788" y="5954968"/>
              <a:ext cx="1685078" cy="646331"/>
            </a:xfrm>
            <a:prstGeom prst="rect">
              <a:avLst/>
            </a:prstGeom>
            <a:noFill/>
          </p:spPr>
          <p:txBody>
            <a:bodyPr wrap="none" rtlCol="0">
              <a:spAutoFit/>
            </a:bodyPr>
            <a:lstStyle/>
            <a:p>
              <a:pPr algn="ctr"/>
              <a:r>
                <a:rPr lang="en-US" sz="1800" b="1" dirty="0"/>
                <a:t>Starbucks</a:t>
              </a:r>
            </a:p>
            <a:p>
              <a:pPr algn="ctr"/>
              <a:r>
                <a:rPr lang="en-US" sz="1800" b="1" dirty="0"/>
                <a:t>Sustainability</a:t>
              </a:r>
            </a:p>
          </p:txBody>
        </p:sp>
      </p:gr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endParaRPr lang="en-US" sz="2000" b="1" dirty="0">
              <a:solidFill>
                <a:srgbClr val="A50532"/>
              </a:solidFill>
            </a:endParaRPr>
          </a:p>
        </p:txBody>
      </p:sp>
      <p:sp>
        <p:nvSpPr>
          <p:cNvPr id="9" name="Title 8"/>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7, YOU SHOULD BE ABLE TO: </a:t>
            </a:r>
            <a:r>
              <a:rPr lang="en-US" sz="1800" b="1" dirty="0">
                <a:solidFill>
                  <a:srgbClr val="A50532"/>
                </a:solidFill>
              </a:rPr>
              <a:t>(1 of 2)</a:t>
            </a:r>
            <a:endParaRPr lang="en-US" sz="1800" dirty="0"/>
          </a:p>
        </p:txBody>
      </p:sp>
      <p:sp>
        <p:nvSpPr>
          <p:cNvPr id="10" name="Content Placeholder 9"/>
          <p:cNvSpPr>
            <a:spLocks noGrp="1"/>
          </p:cNvSpPr>
          <p:nvPr>
            <p:ph idx="1"/>
          </p:nvPr>
        </p:nvSpPr>
        <p:spPr/>
        <p:txBody>
          <a:bodyPr/>
          <a:lstStyle/>
          <a:p>
            <a:pPr marL="1828800" indent="-1828800">
              <a:buNone/>
            </a:pPr>
            <a:r>
              <a:rPr lang="en-US" b="1" dirty="0"/>
              <a:t>1. 	Identify the reason for conducting marketing research.</a:t>
            </a:r>
            <a:endParaRPr lang="en-US" dirty="0"/>
          </a:p>
          <a:p>
            <a:pPr marL="1828800" indent="-1828800">
              <a:buNone/>
            </a:pPr>
            <a:r>
              <a:rPr lang="en-US" b="1" dirty="0"/>
              <a:t>2. 	Describe the five-step marketing research approach that leads to marketing actions.</a:t>
            </a:r>
          </a:p>
          <a:p>
            <a:pPr marL="1828800" indent="-1828800">
              <a:buNone/>
            </a:pPr>
            <a:r>
              <a:rPr lang="en-US" b="1" dirty="0"/>
              <a:t>3.	Explain how marketing uses secondary and primary data.</a:t>
            </a:r>
            <a:endParaRPr lang="en-US" dirty="0"/>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endParaRPr lang="en-US" sz="2000" b="1" dirty="0">
              <a:solidFill>
                <a:srgbClr val="007800"/>
              </a:solidFill>
            </a:endParaRPr>
          </a:p>
        </p:txBody>
      </p:sp>
      <p:sp>
        <p:nvSpPr>
          <p:cNvPr id="11" name="Title 10"/>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7, YOU SHOULD BE ABLE TO: </a:t>
            </a:r>
            <a:r>
              <a:rPr lang="en-US" sz="1800" b="1" dirty="0">
                <a:solidFill>
                  <a:srgbClr val="A50532"/>
                </a:solidFill>
              </a:rPr>
              <a:t>(2 of 2)</a:t>
            </a:r>
            <a:endParaRPr lang="en-US" sz="1800" dirty="0"/>
          </a:p>
        </p:txBody>
      </p:sp>
      <p:sp>
        <p:nvSpPr>
          <p:cNvPr id="12" name="Content Placeholder 11"/>
          <p:cNvSpPr>
            <a:spLocks noGrp="1"/>
          </p:cNvSpPr>
          <p:nvPr>
            <p:ph idx="1"/>
          </p:nvPr>
        </p:nvSpPr>
        <p:spPr/>
        <p:txBody>
          <a:bodyPr/>
          <a:lstStyle/>
          <a:p>
            <a:pPr marL="1828800" indent="-1828800">
              <a:buNone/>
            </a:pPr>
            <a:r>
              <a:rPr lang="en-US" sz="2800" b="1" dirty="0"/>
              <a:t>4</a:t>
            </a:r>
            <a:r>
              <a:rPr lang="en-US" sz="2400" b="1" dirty="0"/>
              <a:t>.</a:t>
            </a:r>
            <a:r>
              <a:rPr lang="en-US" sz="2800" b="1" dirty="0"/>
              <a:t>	Discuss the uses of observations, questionnaires, panels, experiments, and newer data collection methods.</a:t>
            </a:r>
          </a:p>
          <a:p>
            <a:pPr marL="1828800" indent="-1828800">
              <a:buNone/>
            </a:pPr>
            <a:r>
              <a:rPr lang="en-US" sz="2800" b="1" dirty="0"/>
              <a:t>5.	Explain how data analytics and data mining lead to marketing actions.</a:t>
            </a:r>
          </a:p>
          <a:p>
            <a:pPr marL="1828800" indent="-1828800">
              <a:buNone/>
            </a:pPr>
            <a:r>
              <a:rPr lang="en-US" sz="2800" b="1" dirty="0"/>
              <a:t>6. 	Describe three approaches to developing a company’</a:t>
            </a:r>
            <a:r>
              <a:rPr lang="en-US" altLang="ja-JP" sz="2800" b="1" dirty="0"/>
              <a:t>s sales forecast.</a:t>
            </a:r>
            <a:endParaRPr lang="en-US" sz="2800" dirty="0"/>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7" name="AutoShape 27"/>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endParaRPr lang="en-US" sz="2600" b="1" dirty="0">
              <a:solidFill>
                <a:srgbClr val="A50532"/>
              </a:solidFill>
            </a:endParaRPr>
          </a:p>
        </p:txBody>
      </p:sp>
      <p:sp>
        <p:nvSpPr>
          <p:cNvPr id="13" name="Title 12"/>
          <p:cNvSpPr>
            <a:spLocks noGrp="1"/>
          </p:cNvSpPr>
          <p:nvPr>
            <p:ph type="title"/>
          </p:nvPr>
        </p:nvSpPr>
        <p:spPr/>
        <p:txBody>
          <a:bodyPr/>
          <a:lstStyle/>
          <a:p>
            <a:r>
              <a:rPr lang="en-US" sz="2800" b="1" dirty="0">
                <a:solidFill>
                  <a:srgbClr val="A50532"/>
                </a:solidFill>
              </a:rPr>
              <a:t>MARKETING RESEARCH GOES TO THE MOVIES</a:t>
            </a:r>
            <a:endParaRPr lang="en-US" sz="2800" dirty="0"/>
          </a:p>
        </p:txBody>
      </p:sp>
      <p:sp>
        <p:nvSpPr>
          <p:cNvPr id="14" name="Content Placeholder 13"/>
          <p:cNvSpPr>
            <a:spLocks noGrp="1"/>
          </p:cNvSpPr>
          <p:nvPr>
            <p:ph idx="1"/>
          </p:nvPr>
        </p:nvSpPr>
        <p:spPr>
          <a:xfrm>
            <a:off x="4253948" y="1600200"/>
            <a:ext cx="4432852" cy="4525963"/>
          </a:xfrm>
        </p:spPr>
        <p:txBody>
          <a:bodyPr/>
          <a:lstStyle/>
          <a:p>
            <a:r>
              <a:rPr lang="en-US" b="1" dirty="0"/>
              <a:t>A Film Industry Secret: Research</a:t>
            </a:r>
          </a:p>
          <a:p>
            <a:r>
              <a:rPr lang="en-US" altLang="ja-JP" b="1" dirty="0"/>
              <a:t>Movie Title Testing</a:t>
            </a:r>
            <a:endParaRPr lang="en-US" b="1" dirty="0"/>
          </a:p>
          <a:p>
            <a:pPr lvl="1"/>
            <a:r>
              <a:rPr lang="en-US" b="1" dirty="0"/>
              <a:t>Concept Testing &amp; Script Assessment</a:t>
            </a:r>
          </a:p>
          <a:p>
            <a:pPr lvl="1"/>
            <a:r>
              <a:rPr lang="en-US" b="1" dirty="0"/>
              <a:t>Test Screening</a:t>
            </a:r>
            <a:endParaRPr lang="en-US" sz="3200" b="1" dirty="0"/>
          </a:p>
          <a:p>
            <a:pPr lvl="1"/>
            <a:r>
              <a:rPr lang="en-US" b="1" dirty="0"/>
              <a:t>Tracking Studies</a:t>
            </a:r>
            <a:endParaRPr lang="en-US" dirty="0"/>
          </a:p>
        </p:txBody>
      </p:sp>
      <p:pic>
        <p:nvPicPr>
          <p:cNvPr id="3" name="Picture 2" descr="Pirates of the Caribbean: Dead Men Tell No Tales movie pos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28" y="1796142"/>
            <a:ext cx="3291633" cy="4608286"/>
          </a:xfrm>
          <a:prstGeom prst="rect">
            <a:avLst/>
          </a:prstGeom>
        </p:spPr>
      </p:pic>
      <p:grpSp>
        <p:nvGrpSpPr>
          <p:cNvPr id="8" name="Group 7" descr="Click for the Star Wars VII movie trailer."/>
          <p:cNvGrpSpPr/>
          <p:nvPr/>
        </p:nvGrpSpPr>
        <p:grpSpPr>
          <a:xfrm>
            <a:off x="4475602" y="5692121"/>
            <a:ext cx="3625586" cy="762000"/>
            <a:chOff x="802555" y="5898054"/>
            <a:chExt cx="3625586" cy="762000"/>
          </a:xfrm>
        </p:grpSpPr>
        <p:pic>
          <p:nvPicPr>
            <p:cNvPr id="9" name="Picture 1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55" y="5898054"/>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88226" y="5912411"/>
              <a:ext cx="2839915" cy="646331"/>
            </a:xfrm>
            <a:prstGeom prst="rect">
              <a:avLst/>
            </a:prstGeom>
            <a:noFill/>
          </p:spPr>
          <p:txBody>
            <a:bodyPr wrap="none" rtlCol="0">
              <a:spAutoFit/>
            </a:bodyPr>
            <a:lstStyle/>
            <a:p>
              <a:pPr algn="ctr"/>
              <a:r>
                <a:rPr lang="en-US" sz="1800" b="1" dirty="0"/>
                <a:t>Pirates of the Caribbean</a:t>
              </a:r>
            </a:p>
            <a:p>
              <a:pPr algn="ctr"/>
              <a:r>
                <a:rPr lang="en-US" sz="1800" b="1" dirty="0"/>
                <a:t>Movie Trailer</a:t>
              </a:r>
            </a:p>
          </p:txBody>
        </p:sp>
      </p:gr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228600" algn="ctr" eaLnBrk="1" hangingPunct="1"/>
            <a:endParaRPr lang="en-US" sz="2800" b="1" dirty="0">
              <a:solidFill>
                <a:srgbClr val="007800"/>
              </a:solidFill>
            </a:endParaRPr>
          </a:p>
        </p:txBody>
      </p:sp>
      <p:sp>
        <p:nvSpPr>
          <p:cNvPr id="10" name="Title 9"/>
          <p:cNvSpPr>
            <a:spLocks noGrp="1"/>
          </p:cNvSpPr>
          <p:nvPr>
            <p:ph type="title"/>
          </p:nvPr>
        </p:nvSpPr>
        <p:spPr/>
        <p:txBody>
          <a:bodyPr/>
          <a:lstStyle/>
          <a:p>
            <a:r>
              <a:rPr lang="en-US" sz="2800" b="1" dirty="0">
                <a:solidFill>
                  <a:srgbClr val="A50532"/>
                </a:solidFill>
              </a:rPr>
              <a:t>THE ROLE OF MARKETING RESEARCH</a:t>
            </a:r>
            <a:endParaRPr lang="en-US" sz="2800" dirty="0"/>
          </a:p>
        </p:txBody>
      </p:sp>
      <p:sp>
        <p:nvSpPr>
          <p:cNvPr id="11" name="Content Placeholder 10"/>
          <p:cNvSpPr>
            <a:spLocks noGrp="1"/>
          </p:cNvSpPr>
          <p:nvPr>
            <p:ph idx="1"/>
          </p:nvPr>
        </p:nvSpPr>
        <p:spPr/>
        <p:txBody>
          <a:bodyPr/>
          <a:lstStyle/>
          <a:p>
            <a:r>
              <a:rPr lang="en-US" b="1" dirty="0"/>
              <a:t>What is </a:t>
            </a:r>
            <a:r>
              <a:rPr lang="en-US" b="1" dirty="0">
                <a:solidFill>
                  <a:srgbClr val="0064FF"/>
                </a:solidFill>
                <a:hlinkClick r:id="rId3" action="ppaction://hlinksldjump"/>
              </a:rPr>
              <a:t>Marketing Research</a:t>
            </a:r>
            <a:r>
              <a:rPr lang="en-US" b="1" dirty="0"/>
              <a:t>?</a:t>
            </a:r>
          </a:p>
          <a:p>
            <a:r>
              <a:rPr lang="en-US" b="1" dirty="0"/>
              <a:t>The Challenges in Doing Good Marketing Research</a:t>
            </a:r>
            <a:endParaRPr lang="en-US" b="1" dirty="0">
              <a:solidFill>
                <a:srgbClr val="2C455E"/>
              </a:solidFill>
            </a:endParaRPr>
          </a:p>
          <a:p>
            <a:r>
              <a:rPr lang="en-US" b="1" dirty="0"/>
              <a:t>Five-Step Marketing Research Approach</a:t>
            </a:r>
            <a:endParaRPr lang="en-US" b="1" dirty="0">
              <a:solidFill>
                <a:srgbClr val="2C455E"/>
              </a:solidFill>
            </a:endParaRPr>
          </a:p>
          <a:p>
            <a:pPr lvl="1"/>
            <a:r>
              <a:rPr lang="en-US" b="1" dirty="0"/>
              <a:t>Decision</a:t>
            </a:r>
          </a:p>
          <a:p>
            <a:pPr lvl="1"/>
            <a:r>
              <a:rPr lang="en-US" b="1" dirty="0"/>
              <a:t>Decision Making</a:t>
            </a:r>
            <a:endParaRPr lang="en-US" dirty="0"/>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1</a:t>
            </a:r>
            <a:r>
              <a:rPr lang="en-US" sz="2800" b="1" dirty="0"/>
              <a:t>  Five-step marketing research approach leading to marketing actions.</a:t>
            </a:r>
            <a:endParaRPr lang="en-US" sz="2800" dirty="0"/>
          </a:p>
        </p:txBody>
      </p:sp>
      <p:pic>
        <p:nvPicPr>
          <p:cNvPr id="6" name="Content Placeholder 5" descr="A summary graphic of the five-step marketing research approach."/>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156" y="2235200"/>
            <a:ext cx="8783688" cy="3073400"/>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1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342900" algn="ctr" eaLnBrk="1" hangingPunct="1"/>
            <a:endParaRPr lang="en-US" b="1" dirty="0">
              <a:solidFill>
                <a:srgbClr val="A50532"/>
              </a:solidFill>
            </a:endParaRPr>
          </a:p>
        </p:txBody>
      </p:sp>
      <p:sp>
        <p:nvSpPr>
          <p:cNvPr id="11" name="Title 10"/>
          <p:cNvSpPr>
            <a:spLocks noGrp="1"/>
          </p:cNvSpPr>
          <p:nvPr>
            <p:ph type="title"/>
          </p:nvPr>
        </p:nvSpPr>
        <p:spPr/>
        <p:txBody>
          <a:bodyPr/>
          <a:lstStyle/>
          <a:p>
            <a:pPr marL="342900" eaLnBrk="1" hangingPunct="1"/>
            <a:r>
              <a:rPr lang="en-US" sz="3200" b="1" dirty="0">
                <a:solidFill>
                  <a:srgbClr val="A50532"/>
                </a:solidFill>
              </a:rPr>
              <a:t>STEP 1: DEFINE THE PROBLEM</a:t>
            </a:r>
            <a:br>
              <a:rPr lang="en-US" sz="3200" b="1" dirty="0">
                <a:solidFill>
                  <a:srgbClr val="A50532"/>
                </a:solidFill>
              </a:rPr>
            </a:br>
            <a:r>
              <a:rPr lang="en-US" sz="2400" b="1" dirty="0">
                <a:solidFill>
                  <a:srgbClr val="A50532"/>
                </a:solidFill>
              </a:rPr>
              <a:t>SET THE RESEARCH OBJECTIVES </a:t>
            </a:r>
            <a:r>
              <a:rPr lang="en-US" sz="1800" b="1" dirty="0">
                <a:solidFill>
                  <a:srgbClr val="A50532"/>
                </a:solidFill>
              </a:rPr>
              <a:t>(1 of 2)</a:t>
            </a:r>
            <a:endParaRPr lang="en-US" sz="1800" dirty="0"/>
          </a:p>
        </p:txBody>
      </p:sp>
      <p:sp>
        <p:nvSpPr>
          <p:cNvPr id="12" name="Content Placeholder 11"/>
          <p:cNvSpPr>
            <a:spLocks noGrp="1"/>
          </p:cNvSpPr>
          <p:nvPr>
            <p:ph idx="1"/>
          </p:nvPr>
        </p:nvSpPr>
        <p:spPr>
          <a:xfrm>
            <a:off x="457200" y="1600200"/>
            <a:ext cx="4128052" cy="4525963"/>
          </a:xfrm>
        </p:spPr>
        <p:txBody>
          <a:bodyPr/>
          <a:lstStyle/>
          <a:p>
            <a:r>
              <a:rPr lang="en-US" b="1" dirty="0"/>
              <a:t>Set the Research Objectives</a:t>
            </a:r>
          </a:p>
          <a:p>
            <a:r>
              <a:rPr lang="en-US" b="1" dirty="0"/>
              <a:t>Have a Clear Research Purpose</a:t>
            </a:r>
            <a:endParaRPr lang="en-US" b="1" dirty="0">
              <a:solidFill>
                <a:srgbClr val="2C455E"/>
              </a:solidFill>
            </a:endParaRPr>
          </a:p>
          <a:p>
            <a:r>
              <a:rPr lang="en-US" b="1" dirty="0"/>
              <a:t>Identify Possible Marketing Actions</a:t>
            </a:r>
            <a:endParaRPr lang="en-US" dirty="0"/>
          </a:p>
        </p:txBody>
      </p:sp>
      <p:grpSp>
        <p:nvGrpSpPr>
          <p:cNvPr id="9" name="Group 8" descr="Click for the Lego EV3 Mindstorms video."/>
          <p:cNvGrpSpPr/>
          <p:nvPr/>
        </p:nvGrpSpPr>
        <p:grpSpPr>
          <a:xfrm>
            <a:off x="6163142" y="5708215"/>
            <a:ext cx="2547747" cy="923330"/>
            <a:chOff x="6163142" y="5708215"/>
            <a:chExt cx="2547747" cy="923330"/>
          </a:xfrm>
        </p:grpSpPr>
        <p:pic>
          <p:nvPicPr>
            <p:cNvPr id="25619" name="Picture 19">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376" y="5724939"/>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163142" y="5708215"/>
              <a:ext cx="1492717" cy="923330"/>
            </a:xfrm>
            <a:prstGeom prst="rect">
              <a:avLst/>
            </a:prstGeom>
            <a:noFill/>
          </p:spPr>
          <p:txBody>
            <a:bodyPr wrap="none" rtlCol="0">
              <a:spAutoFit/>
            </a:bodyPr>
            <a:lstStyle/>
            <a:p>
              <a:pPr algn="ctr"/>
              <a:r>
                <a:rPr lang="en-US" sz="1800" b="1" dirty="0"/>
                <a:t>Lego EV3 </a:t>
              </a:r>
            </a:p>
            <a:p>
              <a:pPr algn="ctr"/>
              <a:r>
                <a:rPr lang="en-US" sz="1800" b="1" dirty="0"/>
                <a:t>Mindstorms</a:t>
              </a:r>
            </a:p>
            <a:p>
              <a:pPr algn="ctr"/>
              <a:r>
                <a:rPr lang="en-US" sz="1800" b="1" dirty="0"/>
                <a:t>Video</a:t>
              </a: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399" y="2104571"/>
            <a:ext cx="2981036" cy="2739572"/>
          </a:xfrm>
          <a:prstGeom prst="rect">
            <a:avLst/>
          </a:prstGeom>
        </p:spPr>
      </p:pic>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342900" algn="ctr" eaLnBrk="1" hangingPunct="1"/>
            <a:endParaRPr lang="en-US" b="1" dirty="0">
              <a:solidFill>
                <a:srgbClr val="A50532"/>
              </a:solidFill>
            </a:endParaRPr>
          </a:p>
        </p:txBody>
      </p:sp>
      <p:sp>
        <p:nvSpPr>
          <p:cNvPr id="10" name="Title 9"/>
          <p:cNvSpPr>
            <a:spLocks noGrp="1"/>
          </p:cNvSpPr>
          <p:nvPr>
            <p:ph type="title"/>
          </p:nvPr>
        </p:nvSpPr>
        <p:spPr/>
        <p:txBody>
          <a:bodyPr/>
          <a:lstStyle/>
          <a:p>
            <a:pPr marL="342900" eaLnBrk="1" hangingPunct="1"/>
            <a:r>
              <a:rPr lang="en-US" sz="3200" b="1" dirty="0">
                <a:solidFill>
                  <a:srgbClr val="A50532"/>
                </a:solidFill>
              </a:rPr>
              <a:t>STEP 1: DEFINE THE PROBLEM</a:t>
            </a:r>
            <a:br>
              <a:rPr lang="en-US" sz="3200" b="1" dirty="0">
                <a:solidFill>
                  <a:srgbClr val="A50532"/>
                </a:solidFill>
              </a:rPr>
            </a:br>
            <a:r>
              <a:rPr lang="en-US" sz="2400" b="1" dirty="0">
                <a:solidFill>
                  <a:srgbClr val="A50532"/>
                </a:solidFill>
              </a:rPr>
              <a:t>SET THE RESEARCH OBJECTIVES </a:t>
            </a:r>
            <a:r>
              <a:rPr lang="en-US" sz="1800" b="1" dirty="0">
                <a:solidFill>
                  <a:srgbClr val="A50532"/>
                </a:solidFill>
              </a:rPr>
              <a:t>(2 of 2)</a:t>
            </a:r>
            <a:endParaRPr lang="en-US" sz="1800" dirty="0"/>
          </a:p>
        </p:txBody>
      </p:sp>
      <p:sp>
        <p:nvSpPr>
          <p:cNvPr id="11" name="Content Placeholder 10"/>
          <p:cNvSpPr>
            <a:spLocks noGrp="1"/>
          </p:cNvSpPr>
          <p:nvPr>
            <p:ph idx="1"/>
          </p:nvPr>
        </p:nvSpPr>
        <p:spPr/>
        <p:txBody>
          <a:bodyPr/>
          <a:lstStyle/>
          <a:p>
            <a:r>
              <a:rPr lang="en-US" b="1" dirty="0">
                <a:solidFill>
                  <a:srgbClr val="0064FF"/>
                </a:solidFill>
                <a:hlinkClick r:id="rId3" action="ppaction://hlinksldjump"/>
              </a:rPr>
              <a:t>Measures of Success</a:t>
            </a:r>
            <a:endParaRPr lang="en-US" b="1" dirty="0"/>
          </a:p>
          <a:p>
            <a:pPr lvl="1"/>
            <a:endParaRPr lang="en-US" b="1" dirty="0"/>
          </a:p>
          <a:p>
            <a:pPr lvl="1"/>
            <a:r>
              <a:rPr lang="en-US" b="1" dirty="0"/>
              <a:t>Measure of Success: Playtime</a:t>
            </a:r>
          </a:p>
          <a:p>
            <a:pPr lvl="2"/>
            <a:r>
              <a:rPr lang="en-US" b="1" dirty="0"/>
              <a:t>Children Spend More Time Playing with New Design</a:t>
            </a:r>
            <a:endParaRPr lang="en-US" dirty="0"/>
          </a:p>
          <a:p>
            <a:pPr lvl="1"/>
            <a:r>
              <a:rPr lang="en-US" b="1" dirty="0"/>
              <a:t>Possible Marketing Actions</a:t>
            </a:r>
            <a:endParaRPr lang="en-US" dirty="0"/>
          </a:p>
          <a:p>
            <a:pPr lvl="2"/>
            <a:r>
              <a:rPr lang="en-US" b="1" dirty="0"/>
              <a:t>Introduce New Design</a:t>
            </a:r>
          </a:p>
          <a:p>
            <a:pPr lvl="2"/>
            <a:r>
              <a:rPr lang="en-US" b="1" dirty="0"/>
              <a:t>Drop Old Design</a:t>
            </a:r>
            <a:endParaRPr lang="en-US" dirty="0"/>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342900" algn="ctr" eaLnBrk="1" hangingPunct="1"/>
            <a:endParaRPr lang="en-US" b="1" dirty="0">
              <a:solidFill>
                <a:srgbClr val="A50532"/>
              </a:solidFill>
            </a:endParaRPr>
          </a:p>
        </p:txBody>
      </p:sp>
      <p:sp>
        <p:nvSpPr>
          <p:cNvPr id="13" name="Title 12"/>
          <p:cNvSpPr>
            <a:spLocks noGrp="1"/>
          </p:cNvSpPr>
          <p:nvPr>
            <p:ph type="title"/>
          </p:nvPr>
        </p:nvSpPr>
        <p:spPr/>
        <p:txBody>
          <a:bodyPr/>
          <a:lstStyle/>
          <a:p>
            <a:pPr marL="342900" eaLnBrk="1" hangingPunct="1"/>
            <a:r>
              <a:rPr lang="en-US" sz="2400" b="1" dirty="0">
                <a:solidFill>
                  <a:srgbClr val="A50532"/>
                </a:solidFill>
              </a:rPr>
              <a:t>STEP 2: DEVELOP THE RESEARCH PLAN</a:t>
            </a:r>
            <a:br>
              <a:rPr lang="en-US" sz="2400" b="1" dirty="0">
                <a:solidFill>
                  <a:srgbClr val="A50532"/>
                </a:solidFill>
              </a:rPr>
            </a:br>
            <a:r>
              <a:rPr lang="en-US" sz="2400" b="1" dirty="0">
                <a:solidFill>
                  <a:srgbClr val="A50532"/>
                </a:solidFill>
              </a:rPr>
              <a:t>DETERMINE HOW TO COLLECT DATA</a:t>
            </a:r>
            <a:endParaRPr lang="en-US" sz="2400" dirty="0"/>
          </a:p>
        </p:txBody>
      </p:sp>
      <p:sp>
        <p:nvSpPr>
          <p:cNvPr id="14" name="Content Placeholder 13"/>
          <p:cNvSpPr>
            <a:spLocks noGrp="1"/>
          </p:cNvSpPr>
          <p:nvPr>
            <p:ph idx="1"/>
          </p:nvPr>
        </p:nvSpPr>
        <p:spPr>
          <a:xfrm>
            <a:off x="457200" y="1600200"/>
            <a:ext cx="4794915" cy="4525963"/>
          </a:xfrm>
        </p:spPr>
        <p:txBody>
          <a:bodyPr/>
          <a:lstStyle/>
          <a:p>
            <a:r>
              <a:rPr lang="en-US" b="1" dirty="0">
                <a:solidFill>
                  <a:srgbClr val="0064FF"/>
                </a:solidFill>
                <a:hlinkClick r:id="rId3" action="ppaction://hlinksldjump"/>
              </a:rPr>
              <a:t>Constraints</a:t>
            </a:r>
            <a:endParaRPr lang="en-US" b="1" dirty="0"/>
          </a:p>
          <a:p>
            <a:r>
              <a:rPr lang="en-US" b="1" dirty="0"/>
              <a:t>Identify Data Needed for Marketing Actions</a:t>
            </a:r>
          </a:p>
          <a:p>
            <a:r>
              <a:rPr lang="en-US" b="1" dirty="0"/>
              <a:t>Identify Data Needed </a:t>
            </a:r>
          </a:p>
          <a:p>
            <a:r>
              <a:rPr lang="en-US" b="1" dirty="0"/>
              <a:t>Determine How to Collect Data</a:t>
            </a:r>
            <a:endParaRPr lang="en-US" b="1" dirty="0">
              <a:solidFill>
                <a:srgbClr val="2C455E"/>
              </a:solidFill>
            </a:endParaRPr>
          </a:p>
          <a:p>
            <a:pPr lvl="1"/>
            <a:r>
              <a:rPr lang="en-US" b="1" dirty="0"/>
              <a:t>Concepts</a:t>
            </a:r>
          </a:p>
          <a:p>
            <a:pPr lvl="1"/>
            <a:r>
              <a:rPr lang="en-US" b="1" dirty="0"/>
              <a:t>Methods</a:t>
            </a:r>
            <a:endParaRPr lang="en-US" dirty="0"/>
          </a:p>
        </p:txBody>
      </p:sp>
      <p:pic>
        <p:nvPicPr>
          <p:cNvPr id="11" name="Picture 1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90753" y="2934547"/>
            <a:ext cx="3075146" cy="2934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228600" algn="ctr" eaLnBrk="1" hangingPunct="1"/>
            <a:endParaRPr lang="en-US" sz="3200" b="1" dirty="0">
              <a:solidFill>
                <a:srgbClr val="007800"/>
              </a:solidFill>
            </a:endParaRPr>
          </a:p>
        </p:txBody>
      </p:sp>
      <p:sp>
        <p:nvSpPr>
          <p:cNvPr id="12" name="Title 11"/>
          <p:cNvSpPr>
            <a:spLocks noGrp="1"/>
          </p:cNvSpPr>
          <p:nvPr>
            <p:ph type="title"/>
          </p:nvPr>
        </p:nvSpPr>
        <p:spPr/>
        <p:txBody>
          <a:bodyPr/>
          <a:lstStyle/>
          <a:p>
            <a:r>
              <a:rPr lang="en-US" sz="3200" b="1" dirty="0">
                <a:solidFill>
                  <a:srgbClr val="A50532"/>
                </a:solidFill>
              </a:rPr>
              <a:t>STEP 3: COLLECT RELEVANT INFORMATION/DATA</a:t>
            </a:r>
            <a:endParaRPr lang="en-US" sz="3200" dirty="0"/>
          </a:p>
        </p:txBody>
      </p:sp>
      <p:sp>
        <p:nvSpPr>
          <p:cNvPr id="13" name="Content Placeholder 12"/>
          <p:cNvSpPr>
            <a:spLocks noGrp="1"/>
          </p:cNvSpPr>
          <p:nvPr>
            <p:ph idx="1"/>
          </p:nvPr>
        </p:nvSpPr>
        <p:spPr/>
        <p:txBody>
          <a:bodyPr/>
          <a:lstStyle/>
          <a:p>
            <a:r>
              <a:rPr lang="en-US" b="1" dirty="0">
                <a:solidFill>
                  <a:srgbClr val="000000"/>
                </a:solidFill>
              </a:rPr>
              <a:t>Relevant Information for Rational, Informed Marketing Decision</a:t>
            </a:r>
          </a:p>
          <a:p>
            <a:pPr lvl="1"/>
            <a:r>
              <a:rPr lang="en-US" b="1" dirty="0">
                <a:solidFill>
                  <a:srgbClr val="0064FF"/>
                </a:solidFill>
                <a:hlinkClick r:id="rId3" action="ppaction://hlinksldjump"/>
              </a:rPr>
              <a:t>Data</a:t>
            </a:r>
            <a:endParaRPr lang="en-US" b="1" dirty="0">
              <a:solidFill>
                <a:srgbClr val="0064FF"/>
              </a:solidFill>
            </a:endParaRPr>
          </a:p>
          <a:p>
            <a:pPr lvl="1"/>
            <a:r>
              <a:rPr lang="en-US" b="1" dirty="0">
                <a:solidFill>
                  <a:srgbClr val="0064FF"/>
                </a:solidFill>
                <a:hlinkClick r:id="rId4" action="ppaction://hlinksldjump"/>
              </a:rPr>
              <a:t>Secondary Data</a:t>
            </a:r>
            <a:endParaRPr lang="en-US" b="1" dirty="0">
              <a:solidFill>
                <a:srgbClr val="0064FF"/>
              </a:solidFill>
            </a:endParaRPr>
          </a:p>
          <a:p>
            <a:pPr lvl="1"/>
            <a:r>
              <a:rPr lang="en-US" b="1" dirty="0">
                <a:solidFill>
                  <a:srgbClr val="0064FF"/>
                </a:solidFill>
                <a:hlinkClick r:id="rId5" action="ppaction://hlinksldjump"/>
              </a:rPr>
              <a:t>Primary Data</a:t>
            </a:r>
            <a:endParaRPr lang="en-US" dirty="0"/>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2</a:t>
            </a:r>
            <a:r>
              <a:rPr lang="en-US" sz="2800" b="1" dirty="0"/>
              <a:t>  Types of marketing information</a:t>
            </a:r>
            <a:endParaRPr lang="en-US" sz="2800" dirty="0"/>
          </a:p>
        </p:txBody>
      </p:sp>
      <p:pic>
        <p:nvPicPr>
          <p:cNvPr id="6" name="Content Placeholder 5" descr="A summary graphic shows types of marketing informatio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3386" y="951514"/>
            <a:ext cx="6955972" cy="5335973"/>
          </a:xfrm>
          <a:prstGeom prst="rect">
            <a:avLst/>
          </a:prstGeom>
        </p:spPr>
      </p:pic>
      <p:sp>
        <p:nvSpPr>
          <p:cNvPr id="3" name="Text Placeholder 2"/>
          <p:cNvSpPr>
            <a:spLocks noGrp="1"/>
          </p:cNvSpPr>
          <p:nvPr>
            <p:ph type="body" sz="quarter" idx="16"/>
          </p:nvPr>
        </p:nvSpPr>
        <p:spPr/>
        <p:txBody>
          <a:bodyPr/>
          <a:lstStyle/>
          <a:p>
            <a:r>
              <a:rPr lang="en-US" dirty="0">
                <a:hlinkClick r:id="rId4" action="ppaction://hlinksldjump"/>
              </a:rPr>
              <a:t>Jump to Appendix 2 long image description</a:t>
            </a:r>
            <a:endParaRPr lang="en-US" dirty="0"/>
          </a:p>
        </p:txBody>
      </p:sp>
      <p:sp>
        <p:nvSpPr>
          <p:cNvPr id="2" name="Text Placeholder 1" hidden="1"/>
          <p:cNvSpPr>
            <a:spLocks noGrp="1"/>
          </p:cNvSpPr>
          <p:nvPr>
            <p:ph type="body" sz="quarter" idx="11"/>
          </p:nvPr>
        </p:nvSpPr>
        <p:spPr/>
        <p:txBody>
          <a:bodyPr/>
          <a:lstStyle/>
          <a:p>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7800" y="228600"/>
            <a:ext cx="8966200" cy="609600"/>
          </a:xfrm>
        </p:spPr>
        <p:txBody>
          <a:bodyPr/>
          <a:lstStyle/>
          <a:p>
            <a:pPr algn="l"/>
            <a:r>
              <a:rPr lang="en-US" sz="2400" dirty="0">
                <a:solidFill>
                  <a:srgbClr val="7493E2"/>
                </a:solidFill>
                <a:effectLst>
                  <a:outerShdw blurRad="38100" dist="38100" dir="2700000" algn="tl">
                    <a:srgbClr val="DDDDDD"/>
                  </a:outerShdw>
                </a:effectLst>
              </a:rPr>
              <a:t>FIGURE 5-3</a:t>
            </a:r>
            <a:r>
              <a:rPr lang="en-US" sz="2400" b="1" dirty="0"/>
              <a:t>  Comparing the stages in a consumer and organizational purchase decision process.</a:t>
            </a:r>
            <a:endParaRPr lang="en-US" sz="2400" dirty="0"/>
          </a:p>
        </p:txBody>
      </p:sp>
      <p:pic>
        <p:nvPicPr>
          <p:cNvPr id="6" name="Content Placeholder 5" descr="A table listing the five stages of the buying decision proces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199" y="1146903"/>
            <a:ext cx="6678143" cy="5228497"/>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4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9" name="Title 8"/>
          <p:cNvSpPr>
            <a:spLocks noGrp="1"/>
          </p:cNvSpPr>
          <p:nvPr>
            <p:ph type="title"/>
          </p:nvPr>
        </p:nvSpPr>
        <p:spPr/>
        <p:txBody>
          <a:bodyPr/>
          <a:lstStyle/>
          <a:p>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(1 of 5)</a:t>
            </a:r>
            <a:endParaRPr lang="en-US" sz="1800" dirty="0"/>
          </a:p>
        </p:txBody>
      </p:sp>
      <p:sp>
        <p:nvSpPr>
          <p:cNvPr id="10" name="Content Placeholder 9"/>
          <p:cNvSpPr>
            <a:spLocks noGrp="1"/>
          </p:cNvSpPr>
          <p:nvPr>
            <p:ph idx="1"/>
          </p:nvPr>
        </p:nvSpPr>
        <p:spPr>
          <a:xfrm>
            <a:off x="453231" y="1455738"/>
            <a:ext cx="8229600" cy="5562600"/>
          </a:xfrm>
        </p:spPr>
        <p:txBody>
          <a:bodyPr/>
          <a:lstStyle/>
          <a:p>
            <a:r>
              <a:rPr lang="en-US" sz="3200" b="1" dirty="0"/>
              <a:t>Internal</a:t>
            </a:r>
          </a:p>
          <a:p>
            <a:pPr lvl="1"/>
            <a:r>
              <a:rPr lang="en-US" sz="3200" b="1" dirty="0"/>
              <a:t>Marketing Input Data</a:t>
            </a:r>
            <a:endParaRPr lang="en-US" sz="3200" b="1" dirty="0">
              <a:solidFill>
                <a:srgbClr val="0064FF"/>
              </a:solidFill>
            </a:endParaRPr>
          </a:p>
          <a:p>
            <a:pPr lvl="1"/>
            <a:r>
              <a:rPr lang="en-US" sz="3200" b="1" dirty="0"/>
              <a:t>Marketing Outcome Data</a:t>
            </a:r>
            <a:endParaRPr lang="en-US" sz="3200" dirty="0"/>
          </a:p>
        </p:txBody>
      </p:sp>
      <p:pic>
        <p:nvPicPr>
          <p:cNvPr id="3" name="Picture 2" descr="A graphic lists the two aspects of internal data (inside the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539" y="4060905"/>
            <a:ext cx="6277762" cy="1948271"/>
          </a:xfrm>
          <a:prstGeom prst="rect">
            <a:avLst/>
          </a:prstGeom>
        </p:spPr>
      </p:pic>
      <p:sp>
        <p:nvSpPr>
          <p:cNvPr id="4" name="Text Placeholder 3"/>
          <p:cNvSpPr>
            <a:spLocks noGrp="1"/>
          </p:cNvSpPr>
          <p:nvPr>
            <p:ph type="body" sz="quarter" idx="16"/>
          </p:nvPr>
        </p:nvSpPr>
        <p:spPr/>
        <p:txBody>
          <a:bodyPr/>
          <a:lstStyle/>
          <a:p>
            <a:r>
              <a:rPr lang="en-US" dirty="0">
                <a:hlinkClick r:id="rId4" action="ppaction://hlinksldjump"/>
              </a:rPr>
              <a:t>Jump to Appendix 3 long image description</a:t>
            </a:r>
            <a:endParaRPr lang="en-US" dirty="0"/>
          </a:p>
        </p:txBody>
      </p:sp>
      <p:sp>
        <p:nvSpPr>
          <p:cNvPr id="2" name="Text Placeholder 1" hidden="1"/>
          <p:cNvSpPr>
            <a:spLocks noGrp="1"/>
          </p:cNvSpPr>
          <p:nvPr>
            <p:ph type="body" sz="quarter" idx="11"/>
          </p:nvPr>
        </p:nvSpPr>
        <p:spPr/>
        <p:txBody>
          <a:bodyPr/>
          <a:lstStyle/>
          <a:p>
            <a:endParaRPr lang="en-US"/>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3" name="Title 12"/>
          <p:cNvSpPr>
            <a:spLocks noGrp="1"/>
          </p:cNvSpPr>
          <p:nvPr>
            <p:ph type="title"/>
          </p:nvPr>
        </p:nvSpPr>
        <p:spPr/>
        <p:txBody>
          <a:bodyPr/>
          <a:lstStyle/>
          <a:p>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(2 of 5)</a:t>
            </a:r>
            <a:endParaRPr lang="en-US" sz="1800" dirty="0"/>
          </a:p>
        </p:txBody>
      </p:sp>
      <p:sp>
        <p:nvSpPr>
          <p:cNvPr id="15" name="Content Placeholder 14"/>
          <p:cNvSpPr>
            <a:spLocks noGrp="1"/>
          </p:cNvSpPr>
          <p:nvPr>
            <p:ph idx="1"/>
          </p:nvPr>
        </p:nvSpPr>
        <p:spPr>
          <a:xfrm>
            <a:off x="453231" y="1303338"/>
            <a:ext cx="8229600" cy="5562600"/>
          </a:xfrm>
        </p:spPr>
        <p:txBody>
          <a:bodyPr/>
          <a:lstStyle/>
          <a:p>
            <a:r>
              <a:rPr lang="en-US" sz="3200" b="1" dirty="0"/>
              <a:t>External</a:t>
            </a:r>
          </a:p>
          <a:p>
            <a:pPr lvl="1"/>
            <a:r>
              <a:rPr lang="en-US" sz="3200" b="1" dirty="0"/>
              <a:t>Census Bureau</a:t>
            </a:r>
            <a:endParaRPr lang="en-US" sz="3200" b="1" dirty="0">
              <a:solidFill>
                <a:srgbClr val="0064FF"/>
              </a:solidFill>
            </a:endParaRPr>
          </a:p>
          <a:p>
            <a:pPr lvl="2"/>
            <a:r>
              <a:rPr lang="en-US" sz="3200" b="1" dirty="0"/>
              <a:t>U. S. 2010 Census</a:t>
            </a:r>
            <a:endParaRPr lang="en-US" sz="3200" b="1" dirty="0">
              <a:solidFill>
                <a:srgbClr val="0064FF"/>
              </a:solidFill>
            </a:endParaRPr>
          </a:p>
          <a:p>
            <a:pPr lvl="2"/>
            <a:r>
              <a:rPr lang="en-US" sz="3200" b="1" dirty="0"/>
              <a:t>American Community Survey</a:t>
            </a:r>
            <a:endParaRPr lang="en-US" sz="3200" b="1" dirty="0">
              <a:solidFill>
                <a:srgbClr val="0064FF"/>
              </a:solidFill>
            </a:endParaRPr>
          </a:p>
          <a:p>
            <a:pPr lvl="2"/>
            <a:r>
              <a:rPr lang="en-US" sz="3200" b="1" dirty="0"/>
              <a:t>U. S. 2012 Economic Census</a:t>
            </a:r>
            <a:endParaRPr lang="en-US" sz="3200" dirty="0"/>
          </a:p>
        </p:txBody>
      </p:sp>
      <p:pic>
        <p:nvPicPr>
          <p:cNvPr id="4" name="Picture 3" descr="A graphic lists types of external data (outside the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500" y="4812925"/>
            <a:ext cx="5720066" cy="1737112"/>
          </a:xfrm>
          <a:prstGeom prst="rect">
            <a:avLst/>
          </a:prstGeom>
        </p:spPr>
      </p:pic>
      <p:sp>
        <p:nvSpPr>
          <p:cNvPr id="3" name="Text Placeholder 2"/>
          <p:cNvSpPr>
            <a:spLocks noGrp="1"/>
          </p:cNvSpPr>
          <p:nvPr>
            <p:ph type="body" sz="quarter" idx="16"/>
          </p:nvPr>
        </p:nvSpPr>
        <p:spPr/>
        <p:txBody>
          <a:bodyPr/>
          <a:lstStyle/>
          <a:p>
            <a:r>
              <a:rPr lang="en-US" dirty="0">
                <a:hlinkClick r:id="rId4" action="ppaction://hlinksldjump"/>
              </a:rPr>
              <a:t>Jump to Appendix 4 long image description</a:t>
            </a:r>
            <a:endParaRPr lang="en-US" dirty="0"/>
          </a:p>
        </p:txBody>
      </p:sp>
      <p:sp>
        <p:nvSpPr>
          <p:cNvPr id="2" name="Text Placeholder 1" hidden="1"/>
          <p:cNvSpPr>
            <a:spLocks noGrp="1"/>
          </p:cNvSpPr>
          <p:nvPr>
            <p:ph type="body" sz="quarter" idx="11"/>
          </p:nvPr>
        </p:nvSpPr>
        <p:spPr/>
        <p:txBody>
          <a:bodyPr/>
          <a:lstStyle/>
          <a:p>
            <a:endParaRPr lang="en-US"/>
          </a:p>
        </p:txBody>
      </p:sp>
      <p:grpSp>
        <p:nvGrpSpPr>
          <p:cNvPr id="9" name="Group 8" descr="Click for the census video."/>
          <p:cNvGrpSpPr/>
          <p:nvPr/>
        </p:nvGrpSpPr>
        <p:grpSpPr>
          <a:xfrm>
            <a:off x="7129992" y="1786467"/>
            <a:ext cx="1706557" cy="1156721"/>
            <a:chOff x="7129992" y="1786467"/>
            <a:chExt cx="1706557" cy="1156721"/>
          </a:xfrm>
        </p:grpSpPr>
        <p:pic>
          <p:nvPicPr>
            <p:cNvPr id="14" name="Picture 19">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6688" y="2181188"/>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129992" y="1786467"/>
              <a:ext cx="1706557" cy="369332"/>
            </a:xfrm>
            <a:prstGeom prst="rect">
              <a:avLst/>
            </a:prstGeom>
            <a:noFill/>
          </p:spPr>
          <p:txBody>
            <a:bodyPr wrap="none" rtlCol="0">
              <a:spAutoFit/>
            </a:bodyPr>
            <a:lstStyle/>
            <a:p>
              <a:pPr algn="ctr"/>
              <a:r>
                <a:rPr lang="en-US" sz="1800" b="1" dirty="0"/>
                <a:t>Census Video</a:t>
              </a:r>
            </a:p>
          </p:txBody>
        </p:sp>
      </p:gr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2" name="Title 11"/>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(3 of 5)</a:t>
            </a:r>
            <a:endParaRPr lang="en-US" sz="1800" dirty="0"/>
          </a:p>
        </p:txBody>
      </p:sp>
      <p:sp>
        <p:nvSpPr>
          <p:cNvPr id="13" name="Content Placeholder 12"/>
          <p:cNvSpPr>
            <a:spLocks noGrp="1"/>
          </p:cNvSpPr>
          <p:nvPr>
            <p:ph idx="1"/>
          </p:nvPr>
        </p:nvSpPr>
        <p:spPr>
          <a:xfrm>
            <a:off x="457200" y="1600201"/>
            <a:ext cx="8229600" cy="2463800"/>
          </a:xfrm>
        </p:spPr>
        <p:txBody>
          <a:bodyPr/>
          <a:lstStyle/>
          <a:p>
            <a:r>
              <a:rPr lang="en-US" b="1" dirty="0"/>
              <a:t>External</a:t>
            </a:r>
          </a:p>
          <a:p>
            <a:pPr lvl="1"/>
            <a:r>
              <a:rPr lang="en-US" b="1" dirty="0"/>
              <a:t>Syndicated Panel</a:t>
            </a:r>
            <a:endParaRPr lang="en-US" b="1" dirty="0">
              <a:solidFill>
                <a:srgbClr val="0064FF"/>
              </a:solidFill>
            </a:endParaRPr>
          </a:p>
          <a:p>
            <a:pPr lvl="2"/>
            <a:r>
              <a:rPr lang="en-US" b="1" dirty="0"/>
              <a:t>Nielsen TV Ratings</a:t>
            </a:r>
            <a:endParaRPr lang="en-US" b="1" dirty="0">
              <a:solidFill>
                <a:srgbClr val="0064FF"/>
              </a:solidFill>
            </a:endParaRPr>
          </a:p>
          <a:p>
            <a:pPr lvl="2"/>
            <a:r>
              <a:rPr lang="en-US" b="1" dirty="0"/>
              <a:t>J.D. Power Surveys</a:t>
            </a:r>
            <a:endParaRPr lang="en-US" b="1" dirty="0">
              <a:solidFill>
                <a:srgbClr val="0064FF"/>
              </a:solidFill>
            </a:endParaRPr>
          </a:p>
          <a:p>
            <a:pPr lvl="2"/>
            <a:r>
              <a:rPr lang="en-US" b="1" dirty="0"/>
              <a:t>IRI InfoScan</a:t>
            </a:r>
            <a:endParaRPr lang="en-US" dirty="0"/>
          </a:p>
        </p:txBody>
      </p:sp>
      <p:pic>
        <p:nvPicPr>
          <p:cNvPr id="10" name="Picture 9" descr="A graphic lists types of external data (outside the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162" y="4612386"/>
            <a:ext cx="5638617" cy="171237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858" y="1923142"/>
            <a:ext cx="2779442" cy="1856667"/>
          </a:xfrm>
          <a:prstGeom prst="rect">
            <a:avLst/>
          </a:prstGeom>
        </p:spPr>
      </p:pic>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1" name="Title 10"/>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(4 of 5)</a:t>
            </a:r>
            <a:endParaRPr lang="en-US" sz="1800" dirty="0"/>
          </a:p>
        </p:txBody>
      </p:sp>
      <p:sp>
        <p:nvSpPr>
          <p:cNvPr id="12" name="Content Placeholder 11"/>
          <p:cNvSpPr>
            <a:spLocks noGrp="1"/>
          </p:cNvSpPr>
          <p:nvPr>
            <p:ph idx="1"/>
          </p:nvPr>
        </p:nvSpPr>
        <p:spPr>
          <a:xfrm>
            <a:off x="540745" y="1633624"/>
            <a:ext cx="8229600" cy="2374900"/>
          </a:xfrm>
        </p:spPr>
        <p:txBody>
          <a:bodyPr/>
          <a:lstStyle/>
          <a:p>
            <a:r>
              <a:rPr lang="en-US" b="1" dirty="0"/>
              <a:t>External</a:t>
            </a:r>
          </a:p>
          <a:p>
            <a:pPr lvl="1"/>
            <a:r>
              <a:rPr lang="en-US" b="1" dirty="0"/>
              <a:t>Trade Associations</a:t>
            </a:r>
            <a:endParaRPr lang="en-US" b="1" dirty="0">
              <a:solidFill>
                <a:srgbClr val="0064FF"/>
              </a:solidFill>
            </a:endParaRPr>
          </a:p>
          <a:p>
            <a:pPr lvl="1"/>
            <a:r>
              <a:rPr lang="en-US" b="1" dirty="0"/>
              <a:t>Universities</a:t>
            </a:r>
            <a:endParaRPr lang="en-US" b="1" dirty="0">
              <a:solidFill>
                <a:srgbClr val="0064FF"/>
              </a:solidFill>
            </a:endParaRPr>
          </a:p>
          <a:p>
            <a:pPr lvl="1"/>
            <a:r>
              <a:rPr lang="en-US" b="1" dirty="0"/>
              <a:t>Business Periodicals</a:t>
            </a:r>
            <a:endParaRPr lang="en-US" dirty="0"/>
          </a:p>
        </p:txBody>
      </p:sp>
      <p:pic>
        <p:nvPicPr>
          <p:cNvPr id="9" name="Picture 8" descr="A graphic lists types of external data (outside the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4445271"/>
            <a:ext cx="5937986" cy="1803292"/>
          </a:xfrm>
          <a:prstGeom prst="rect">
            <a:avLst/>
          </a:prstGeom>
        </p:spPr>
      </p:pic>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lnSpc>
                <a:spcPct val="105000"/>
              </a:lnSpc>
              <a:spcBef>
                <a:spcPct val="30000"/>
              </a:spcBef>
            </a:pPr>
            <a:endParaRPr lang="en-US" sz="2800" b="1" dirty="0">
              <a:solidFill>
                <a:schemeClr val="accent2"/>
              </a:solidFill>
            </a:endParaRPr>
          </a:p>
        </p:txBody>
      </p:sp>
      <p:sp>
        <p:nvSpPr>
          <p:cNvPr id="23" name="Title 22"/>
          <p:cNvSpPr>
            <a:spLocks noGrp="1"/>
          </p:cNvSpPr>
          <p:nvPr>
            <p:ph type="title"/>
          </p:nvPr>
        </p:nvSpPr>
        <p:spPr/>
        <p:txBody>
          <a:bodyPr/>
          <a:lstStyle/>
          <a:p>
            <a:r>
              <a:rPr lang="en-US" sz="3200" b="1" dirty="0">
                <a:solidFill>
                  <a:srgbClr val="AA785A"/>
                </a:solidFill>
              </a:rPr>
              <a:t>MARKETING MATTERS</a:t>
            </a:r>
            <a:br>
              <a:rPr lang="en-US" sz="2800" b="1" dirty="0">
                <a:solidFill>
                  <a:srgbClr val="AA785A"/>
                </a:solidFill>
              </a:rPr>
            </a:br>
            <a:r>
              <a:rPr lang="en-US" sz="2200" b="1" dirty="0">
                <a:solidFill>
                  <a:srgbClr val="A50532"/>
                </a:solidFill>
              </a:rPr>
              <a:t>Online Databases and Internet Resources for Marketers</a:t>
            </a:r>
            <a:endParaRPr lang="en-US" sz="2200" dirty="0"/>
          </a:p>
        </p:txBody>
      </p:sp>
      <p:sp>
        <p:nvSpPr>
          <p:cNvPr id="24" name="Content Placeholder 23"/>
          <p:cNvSpPr>
            <a:spLocks noGrp="1"/>
          </p:cNvSpPr>
          <p:nvPr>
            <p:ph idx="1"/>
          </p:nvPr>
        </p:nvSpPr>
        <p:spPr>
          <a:xfrm>
            <a:off x="457200" y="1511994"/>
            <a:ext cx="8229600" cy="3819939"/>
          </a:xfrm>
        </p:spPr>
        <p:txBody>
          <a:bodyPr/>
          <a:lstStyle/>
          <a:p>
            <a:pPr marL="342900" indent="-342900"/>
            <a:r>
              <a:rPr lang="en-US" sz="2400" b="1" dirty="0"/>
              <a:t>Sources of News &amp; Articles:</a:t>
            </a:r>
          </a:p>
          <a:p>
            <a:pPr lvl="1"/>
            <a:r>
              <a:rPr lang="en-US" sz="2400" b="1" dirty="0"/>
              <a:t>LexisNexis --</a:t>
            </a:r>
          </a:p>
          <a:p>
            <a:pPr lvl="1"/>
            <a:r>
              <a:rPr lang="en-US" sz="2400" b="1" dirty="0"/>
              <a:t>CNBC --</a:t>
            </a:r>
          </a:p>
          <a:p>
            <a:pPr lvl="1"/>
            <a:r>
              <a:rPr lang="en-US" sz="2400" b="1" dirty="0"/>
              <a:t>Wall Street Journal --</a:t>
            </a:r>
          </a:p>
          <a:p>
            <a:pPr lvl="1"/>
            <a:r>
              <a:rPr lang="en-US" sz="2400" b="1" dirty="0"/>
              <a:t>Fox Business --</a:t>
            </a:r>
          </a:p>
          <a:p>
            <a:pPr marL="342900" indent="-342900"/>
            <a:r>
              <a:rPr lang="en-US" sz="2400" b="1" dirty="0"/>
              <a:t>Sources of Statistical and Financial Data:</a:t>
            </a:r>
          </a:p>
          <a:p>
            <a:pPr lvl="1"/>
            <a:r>
              <a:rPr lang="en-US" sz="2400" b="1" dirty="0" err="1"/>
              <a:t>FedStats</a:t>
            </a:r>
            <a:r>
              <a:rPr lang="en-US" sz="2400" b="1" dirty="0"/>
              <a:t> --</a:t>
            </a:r>
          </a:p>
          <a:p>
            <a:pPr lvl="1"/>
            <a:r>
              <a:rPr lang="en-US" sz="2400" b="1" dirty="0"/>
              <a:t>Census Bureau --</a:t>
            </a:r>
          </a:p>
          <a:p>
            <a:pPr lvl="0"/>
            <a:r>
              <a:rPr lang="en-US" sz="2400" b="1" dirty="0"/>
              <a:t>Portals and Search Engines:</a:t>
            </a:r>
          </a:p>
          <a:p>
            <a:pPr lvl="1"/>
            <a:r>
              <a:rPr lang="en-US" sz="2400" b="1" dirty="0" err="1"/>
              <a:t>USA.gov</a:t>
            </a:r>
            <a:r>
              <a:rPr lang="en-US" sz="2400" b="1" dirty="0"/>
              <a:t> --</a:t>
            </a:r>
          </a:p>
          <a:p>
            <a:pPr lvl="1"/>
            <a:r>
              <a:rPr lang="en-US" sz="2400" b="1" dirty="0"/>
              <a:t>Google –</a:t>
            </a:r>
          </a:p>
          <a:p>
            <a:pPr marL="457200" lvl="1" indent="0">
              <a:buNone/>
            </a:pPr>
            <a:endParaRPr lang="en-US" sz="2400" b="1" dirty="0"/>
          </a:p>
        </p:txBody>
      </p:sp>
      <p:pic>
        <p:nvPicPr>
          <p:cNvPr id="234519" name="Picture 7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1940527"/>
            <a:ext cx="522074" cy="48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10" name="Picture 60" descr="Click for the CNBC website.">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585" y="2328633"/>
            <a:ext cx="556555" cy="519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11" name="Picture 61" descr="Click for the Wall Street Journal website.">
            <a:hlinkClick r:id="rId6"/>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842" y="2737535"/>
            <a:ext cx="61436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1" descr="Click for the Fox Business website.">
            <a:hlinkClick r:id="rId7"/>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6669" y="3210691"/>
            <a:ext cx="626118" cy="5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8" name="Picture 58">
            <a:hlinkClick r:id="rId8"/>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988" y="4075107"/>
            <a:ext cx="561984" cy="52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9" name="Picture 59" descr="Click for the Census Bureau website.">
            <a:hlinkClick r:id="rId9"/>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347" y="4533778"/>
            <a:ext cx="542179" cy="5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9" descr="Click for the Census Bureau website.">
            <a:hlinkClick r:id="rId8"/>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444" y="5462389"/>
            <a:ext cx="542179" cy="5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9" descr="Click for the Census Bureau website.">
            <a:hlinkClick r:id="rId10"/>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288" y="5921059"/>
            <a:ext cx="542179" cy="5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2" name="Title 11"/>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(5 of 5)</a:t>
            </a:r>
            <a:endParaRPr lang="en-US" sz="1800" dirty="0"/>
          </a:p>
        </p:txBody>
      </p:sp>
      <p:sp>
        <p:nvSpPr>
          <p:cNvPr id="13" name="Content Placeholder 12"/>
          <p:cNvSpPr>
            <a:spLocks noGrp="1"/>
          </p:cNvSpPr>
          <p:nvPr>
            <p:ph idx="1"/>
          </p:nvPr>
        </p:nvSpPr>
        <p:spPr/>
        <p:txBody>
          <a:bodyPr/>
          <a:lstStyle/>
          <a:p>
            <a:r>
              <a:rPr lang="en-US" b="1" dirty="0"/>
              <a:t>Advantages</a:t>
            </a:r>
          </a:p>
          <a:p>
            <a:pPr lvl="1"/>
            <a:r>
              <a:rPr lang="en-US" b="1" dirty="0"/>
              <a:t>Time Savings</a:t>
            </a:r>
            <a:endParaRPr lang="en-US" b="1" dirty="0">
              <a:solidFill>
                <a:srgbClr val="0064FF"/>
              </a:solidFill>
            </a:endParaRPr>
          </a:p>
          <a:p>
            <a:pPr lvl="1"/>
            <a:r>
              <a:rPr lang="en-US" b="1" dirty="0"/>
              <a:t>Inexpensive</a:t>
            </a:r>
          </a:p>
          <a:p>
            <a:r>
              <a:rPr lang="en-US" b="1" dirty="0"/>
              <a:t>Disadvantages</a:t>
            </a:r>
          </a:p>
          <a:p>
            <a:pPr lvl="1"/>
            <a:r>
              <a:rPr lang="en-US" b="1" dirty="0"/>
              <a:t>Out of Date</a:t>
            </a:r>
            <a:endParaRPr lang="en-US" b="1" dirty="0">
              <a:solidFill>
                <a:srgbClr val="0064FF"/>
              </a:solidFill>
            </a:endParaRPr>
          </a:p>
          <a:p>
            <a:pPr lvl="1"/>
            <a:r>
              <a:rPr lang="en-US" b="1" dirty="0"/>
              <a:t>Definitions/Categories Not Right</a:t>
            </a:r>
            <a:endParaRPr lang="en-US" b="1" dirty="0">
              <a:solidFill>
                <a:srgbClr val="0064FF"/>
              </a:solidFill>
            </a:endParaRPr>
          </a:p>
          <a:p>
            <a:pPr lvl="1"/>
            <a:r>
              <a:rPr lang="en-US" b="1" dirty="0"/>
              <a:t>Not Specific Enough</a:t>
            </a:r>
            <a:endParaRPr lang="en-US" dirty="0"/>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0" name="Title 9"/>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DATA—WATCHING PEOPLE </a:t>
            </a:r>
            <a:r>
              <a:rPr lang="en-US" sz="1800" b="1" dirty="0">
                <a:solidFill>
                  <a:srgbClr val="A50532"/>
                </a:solidFill>
              </a:rPr>
              <a:t>(1 of 2)</a:t>
            </a:r>
            <a:endParaRPr lang="en-US" sz="1800" dirty="0"/>
          </a:p>
        </p:txBody>
      </p:sp>
      <p:sp>
        <p:nvSpPr>
          <p:cNvPr id="11" name="Content Placeholder 10"/>
          <p:cNvSpPr>
            <a:spLocks noGrp="1"/>
          </p:cNvSpPr>
          <p:nvPr>
            <p:ph idx="1"/>
          </p:nvPr>
        </p:nvSpPr>
        <p:spPr>
          <a:xfrm>
            <a:off x="457200" y="1600201"/>
            <a:ext cx="4381500" cy="2413000"/>
          </a:xfrm>
        </p:spPr>
        <p:txBody>
          <a:bodyPr/>
          <a:lstStyle/>
          <a:p>
            <a:r>
              <a:rPr lang="en-US" b="1" dirty="0">
                <a:solidFill>
                  <a:srgbClr val="0064FF"/>
                </a:solidFill>
                <a:hlinkClick r:id="rId3" action="ppaction://hlinksldjump"/>
              </a:rPr>
              <a:t>Observational Data</a:t>
            </a:r>
            <a:endParaRPr lang="en-US" b="1" dirty="0">
              <a:solidFill>
                <a:srgbClr val="0064FF"/>
              </a:solidFill>
            </a:endParaRPr>
          </a:p>
          <a:p>
            <a:r>
              <a:rPr lang="en-US" b="1" dirty="0"/>
              <a:t>Mechanical Methods</a:t>
            </a:r>
          </a:p>
          <a:p>
            <a:pPr lvl="1"/>
            <a:r>
              <a:rPr lang="en-US" b="1" dirty="0"/>
              <a:t>Nielsen’</a:t>
            </a:r>
            <a:r>
              <a:rPr lang="en-US" altLang="ja-JP" b="1" dirty="0"/>
              <a:t>s People Meter</a:t>
            </a:r>
            <a:endParaRPr lang="en-US" b="1" dirty="0"/>
          </a:p>
          <a:p>
            <a:pPr lvl="1"/>
            <a:r>
              <a:rPr lang="en-US" b="1" dirty="0"/>
              <a:t>Nielsen’</a:t>
            </a:r>
            <a:r>
              <a:rPr lang="en-US" altLang="ja-JP" b="1" dirty="0"/>
              <a:t>s TV Ratings</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773" y="2452119"/>
            <a:ext cx="4231494" cy="2818175"/>
          </a:xfrm>
          <a:prstGeom prst="rect">
            <a:avLst/>
          </a:prstGeom>
        </p:spPr>
      </p:pic>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en-US" sz="2000" dirty="0">
                <a:solidFill>
                  <a:srgbClr val="7493E2"/>
                </a:solidFill>
                <a:effectLst>
                  <a:outerShdw blurRad="38100" dist="38100" dir="2700000" algn="tl">
                    <a:srgbClr val="DDDDDD"/>
                  </a:outerShdw>
                </a:effectLst>
              </a:rPr>
              <a:t>FIGURE </a:t>
            </a:r>
            <a:r>
              <a:rPr lang="fi-FI" sz="2000" dirty="0">
                <a:solidFill>
                  <a:srgbClr val="7493E2"/>
                </a:solidFill>
                <a:effectLst>
                  <a:outerShdw blurRad="38100" dist="38100" dir="2700000" algn="tl">
                    <a:srgbClr val="DDDDDD"/>
                  </a:outerShdw>
                </a:effectLst>
              </a:rPr>
              <a:t>7-</a:t>
            </a:r>
            <a:r>
              <a:rPr lang="en-US" sz="2000" dirty="0">
                <a:solidFill>
                  <a:srgbClr val="7493E2"/>
                </a:solidFill>
                <a:effectLst>
                  <a:outerShdw blurRad="38100" dist="38100" dir="2700000" algn="tl">
                    <a:srgbClr val="DDDDDD"/>
                  </a:outerShdw>
                </a:effectLst>
              </a:rPr>
              <a:t>3</a:t>
            </a:r>
            <a:r>
              <a:rPr lang="en-US" sz="2000" b="1" dirty="0"/>
              <a:t>  Nielsen Broadcast Ranking Report for network TV primetime households for the week of March 28, 2016.</a:t>
            </a:r>
            <a:endParaRPr lang="en-US" sz="2000" dirty="0"/>
          </a:p>
        </p:txBody>
      </p:sp>
      <p:graphicFrame>
        <p:nvGraphicFramePr>
          <p:cNvPr id="9" name="Content Placeholder 8"/>
          <p:cNvGraphicFramePr>
            <a:graphicFrameLocks noGrp="1"/>
          </p:cNvGraphicFramePr>
          <p:nvPr>
            <p:ph idx="1"/>
          </p:nvPr>
        </p:nvGraphicFramePr>
        <p:xfrm>
          <a:off x="1404257" y="1162631"/>
          <a:ext cx="6335486" cy="4367349"/>
        </p:xfrm>
        <a:graphic>
          <a:graphicData uri="http://schemas.openxmlformats.org/drawingml/2006/table">
            <a:tbl>
              <a:tblPr firstRow="1" bandRow="1">
                <a:tableStyleId>{7DF18680-E054-41AD-8BC1-D1AEF772440D}</a:tableStyleId>
              </a:tblPr>
              <a:tblGrid>
                <a:gridCol w="751114">
                  <a:extLst>
                    <a:ext uri="{9D8B030D-6E8A-4147-A177-3AD203B41FA5}">
                      <a16:colId xmlns:a16="http://schemas.microsoft.com/office/drawing/2014/main" val="1130686186"/>
                    </a:ext>
                  </a:extLst>
                </a:gridCol>
                <a:gridCol w="2540726">
                  <a:extLst>
                    <a:ext uri="{9D8B030D-6E8A-4147-A177-3AD203B41FA5}">
                      <a16:colId xmlns:a16="http://schemas.microsoft.com/office/drawing/2014/main" val="1548623762"/>
                    </a:ext>
                  </a:extLst>
                </a:gridCol>
                <a:gridCol w="1051560">
                  <a:extLst>
                    <a:ext uri="{9D8B030D-6E8A-4147-A177-3AD203B41FA5}">
                      <a16:colId xmlns:a16="http://schemas.microsoft.com/office/drawing/2014/main" val="934311134"/>
                    </a:ext>
                  </a:extLst>
                </a:gridCol>
                <a:gridCol w="849086">
                  <a:extLst>
                    <a:ext uri="{9D8B030D-6E8A-4147-A177-3AD203B41FA5}">
                      <a16:colId xmlns:a16="http://schemas.microsoft.com/office/drawing/2014/main" val="4017294791"/>
                    </a:ext>
                  </a:extLst>
                </a:gridCol>
                <a:gridCol w="1143000">
                  <a:extLst>
                    <a:ext uri="{9D8B030D-6E8A-4147-A177-3AD203B41FA5}">
                      <a16:colId xmlns:a16="http://schemas.microsoft.com/office/drawing/2014/main" val="2307321738"/>
                    </a:ext>
                  </a:extLst>
                </a:gridCol>
              </a:tblGrid>
              <a:tr h="640080">
                <a:tc>
                  <a:txBody>
                    <a:bodyPr/>
                    <a:lstStyle/>
                    <a:p>
                      <a:r>
                        <a:rPr lang="en-US" dirty="0"/>
                        <a:t>Rank</a:t>
                      </a:r>
                    </a:p>
                  </a:txBody>
                  <a:tcPr/>
                </a:tc>
                <a:tc>
                  <a:txBody>
                    <a:bodyPr/>
                    <a:lstStyle/>
                    <a:p>
                      <a:r>
                        <a:rPr lang="en-US" dirty="0"/>
                        <a:t>Program</a:t>
                      </a:r>
                    </a:p>
                  </a:txBody>
                  <a:tcPr/>
                </a:tc>
                <a:tc>
                  <a:txBody>
                    <a:bodyPr/>
                    <a:lstStyle/>
                    <a:p>
                      <a:r>
                        <a:rPr lang="en-US" dirty="0"/>
                        <a:t>Network</a:t>
                      </a:r>
                    </a:p>
                  </a:txBody>
                  <a:tcPr/>
                </a:tc>
                <a:tc>
                  <a:txBody>
                    <a:bodyPr/>
                    <a:lstStyle/>
                    <a:p>
                      <a:r>
                        <a:rPr lang="en-US" dirty="0"/>
                        <a:t>Rating</a:t>
                      </a:r>
                    </a:p>
                  </a:txBody>
                  <a:tcPr/>
                </a:tc>
                <a:tc>
                  <a:txBody>
                    <a:bodyPr/>
                    <a:lstStyle/>
                    <a:p>
                      <a:r>
                        <a:rPr lang="en-US" dirty="0"/>
                        <a:t>Views (000)</a:t>
                      </a:r>
                    </a:p>
                  </a:txBody>
                  <a:tcPr/>
                </a:tc>
                <a:extLst>
                  <a:ext uri="{0D108BD9-81ED-4DB2-BD59-A6C34878D82A}">
                    <a16:rowId xmlns:a16="http://schemas.microsoft.com/office/drawing/2014/main" val="3987226985"/>
                  </a:ext>
                </a:extLst>
              </a:tr>
              <a:tr h="370840">
                <a:tc>
                  <a:txBody>
                    <a:bodyPr/>
                    <a:lstStyle/>
                    <a:p>
                      <a:r>
                        <a:rPr lang="en-US" dirty="0"/>
                        <a:t>1</a:t>
                      </a:r>
                    </a:p>
                  </a:txBody>
                  <a:tcPr/>
                </a:tc>
                <a:tc>
                  <a:txBody>
                    <a:bodyPr/>
                    <a:lstStyle/>
                    <a:p>
                      <a:r>
                        <a:rPr lang="en-US" sz="1800" b="0" i="1" kern="1200" dirty="0">
                          <a:solidFill>
                            <a:schemeClr val="dk1"/>
                          </a:solidFill>
                          <a:effectLst/>
                          <a:latin typeface="+mn-lt"/>
                          <a:ea typeface="+mn-ea"/>
                          <a:cs typeface="+mn-cs"/>
                        </a:rPr>
                        <a:t>The Big Bang Theory</a:t>
                      </a:r>
                      <a:endParaRPr lang="en-US" dirty="0"/>
                    </a:p>
                  </a:txBody>
                  <a:tcPr/>
                </a:tc>
                <a:tc>
                  <a:txBody>
                    <a:bodyPr/>
                    <a:lstStyle/>
                    <a:p>
                      <a:r>
                        <a:rPr lang="en-US" dirty="0"/>
                        <a:t>CBS</a:t>
                      </a:r>
                    </a:p>
                  </a:txBody>
                  <a:tcPr/>
                </a:tc>
                <a:tc>
                  <a:txBody>
                    <a:bodyPr/>
                    <a:lstStyle/>
                    <a:p>
                      <a:r>
                        <a:rPr lang="en-US" dirty="0"/>
                        <a:t>8.8</a:t>
                      </a:r>
                    </a:p>
                  </a:txBody>
                  <a:tcPr/>
                </a:tc>
                <a:tc>
                  <a:txBody>
                    <a:bodyPr/>
                    <a:lstStyle/>
                    <a:p>
                      <a:r>
                        <a:rPr lang="en-US" dirty="0"/>
                        <a:t>14,238</a:t>
                      </a:r>
                    </a:p>
                  </a:txBody>
                  <a:tcPr/>
                </a:tc>
                <a:extLst>
                  <a:ext uri="{0D108BD9-81ED-4DB2-BD59-A6C34878D82A}">
                    <a16:rowId xmlns:a16="http://schemas.microsoft.com/office/drawing/2014/main" val="3132360060"/>
                  </a:ext>
                </a:extLst>
              </a:tr>
              <a:tr h="370840">
                <a:tc>
                  <a:txBody>
                    <a:bodyPr/>
                    <a:lstStyle/>
                    <a:p>
                      <a:r>
                        <a:rPr lang="en-US" dirty="0"/>
                        <a:t>2</a:t>
                      </a:r>
                    </a:p>
                  </a:txBody>
                  <a:tcPr/>
                </a:tc>
                <a:tc>
                  <a:txBody>
                    <a:bodyPr/>
                    <a:lstStyle/>
                    <a:p>
                      <a:r>
                        <a:rPr lang="en-US" sz="1800" b="0" i="1" kern="1200" dirty="0">
                          <a:solidFill>
                            <a:schemeClr val="dk1"/>
                          </a:solidFill>
                          <a:effectLst/>
                          <a:latin typeface="+mn-lt"/>
                          <a:ea typeface="+mn-ea"/>
                          <a:cs typeface="+mn-cs"/>
                        </a:rPr>
                        <a:t>Dancing with the Stars</a:t>
                      </a:r>
                      <a:endParaRPr lang="en-US" dirty="0"/>
                    </a:p>
                  </a:txBody>
                  <a:tcPr/>
                </a:tc>
                <a:tc>
                  <a:txBody>
                    <a:bodyPr/>
                    <a:lstStyle/>
                    <a:p>
                      <a:r>
                        <a:rPr lang="en-US" dirty="0"/>
                        <a:t>ABC</a:t>
                      </a:r>
                    </a:p>
                  </a:txBody>
                  <a:tcPr/>
                </a:tc>
                <a:tc>
                  <a:txBody>
                    <a:bodyPr/>
                    <a:lstStyle/>
                    <a:p>
                      <a:r>
                        <a:rPr lang="en-US" dirty="0"/>
                        <a:t>7.8</a:t>
                      </a:r>
                    </a:p>
                  </a:txBody>
                  <a:tcPr/>
                </a:tc>
                <a:tc>
                  <a:txBody>
                    <a:bodyPr/>
                    <a:lstStyle/>
                    <a:p>
                      <a:r>
                        <a:rPr lang="en-US" dirty="0"/>
                        <a:t>11,952</a:t>
                      </a:r>
                    </a:p>
                  </a:txBody>
                  <a:tcPr/>
                </a:tc>
                <a:extLst>
                  <a:ext uri="{0D108BD9-81ED-4DB2-BD59-A6C34878D82A}">
                    <a16:rowId xmlns:a16="http://schemas.microsoft.com/office/drawing/2014/main" val="2151789826"/>
                  </a:ext>
                </a:extLst>
              </a:tr>
              <a:tr h="370840">
                <a:tc>
                  <a:txBody>
                    <a:bodyPr/>
                    <a:lstStyle/>
                    <a:p>
                      <a:r>
                        <a:rPr lang="en-US" dirty="0"/>
                        <a:t>3</a:t>
                      </a:r>
                    </a:p>
                  </a:txBody>
                  <a:tcPr/>
                </a:tc>
                <a:tc>
                  <a:txBody>
                    <a:bodyPr/>
                    <a:lstStyle/>
                    <a:p>
                      <a:r>
                        <a:rPr lang="en-US" sz="1800" b="0" i="1" kern="1200" dirty="0">
                          <a:solidFill>
                            <a:schemeClr val="dk1"/>
                          </a:solidFill>
                          <a:effectLst/>
                          <a:latin typeface="+mn-lt"/>
                          <a:ea typeface="+mn-ea"/>
                          <a:cs typeface="+mn-cs"/>
                        </a:rPr>
                        <a:t>Empire</a:t>
                      </a:r>
                      <a:endParaRPr lang="en-US" dirty="0"/>
                    </a:p>
                  </a:txBody>
                  <a:tcPr/>
                </a:tc>
                <a:tc>
                  <a:txBody>
                    <a:bodyPr/>
                    <a:lstStyle/>
                    <a:p>
                      <a:r>
                        <a:rPr lang="en-US" dirty="0"/>
                        <a:t>FOX</a:t>
                      </a:r>
                    </a:p>
                  </a:txBody>
                  <a:tcPr/>
                </a:tc>
                <a:tc>
                  <a:txBody>
                    <a:bodyPr/>
                    <a:lstStyle/>
                    <a:p>
                      <a:r>
                        <a:rPr lang="en-US" dirty="0"/>
                        <a:t>7.4</a:t>
                      </a:r>
                    </a:p>
                  </a:txBody>
                  <a:tcPr/>
                </a:tc>
                <a:tc>
                  <a:txBody>
                    <a:bodyPr/>
                    <a:lstStyle/>
                    <a:p>
                      <a:r>
                        <a:rPr lang="en-US" dirty="0"/>
                        <a:t>12,455</a:t>
                      </a:r>
                    </a:p>
                  </a:txBody>
                  <a:tcPr/>
                </a:tc>
                <a:extLst>
                  <a:ext uri="{0D108BD9-81ED-4DB2-BD59-A6C34878D82A}">
                    <a16:rowId xmlns:a16="http://schemas.microsoft.com/office/drawing/2014/main" val="2852106839"/>
                  </a:ext>
                </a:extLst>
              </a:tr>
              <a:tr h="370840">
                <a:tc>
                  <a:txBody>
                    <a:bodyPr/>
                    <a:lstStyle/>
                    <a:p>
                      <a:r>
                        <a:rPr lang="en-US" dirty="0"/>
                        <a:t>4</a:t>
                      </a:r>
                    </a:p>
                  </a:txBody>
                  <a:tcPr/>
                </a:tc>
                <a:tc>
                  <a:txBody>
                    <a:bodyPr/>
                    <a:lstStyle/>
                    <a:p>
                      <a:r>
                        <a:rPr lang="en-US" sz="1800" b="0" i="1" kern="1200" dirty="0">
                          <a:solidFill>
                            <a:schemeClr val="dk1"/>
                          </a:solidFill>
                          <a:effectLst/>
                          <a:latin typeface="+mn-lt"/>
                          <a:ea typeface="+mn-ea"/>
                          <a:cs typeface="+mn-cs"/>
                        </a:rPr>
                        <a:t>The Voice - Tue</a:t>
                      </a:r>
                      <a:endParaRPr lang="en-US" dirty="0"/>
                    </a:p>
                  </a:txBody>
                  <a:tcPr/>
                </a:tc>
                <a:tc>
                  <a:txBody>
                    <a:bodyPr/>
                    <a:lstStyle/>
                    <a:p>
                      <a:r>
                        <a:rPr lang="en-US" dirty="0"/>
                        <a:t>NBC</a:t>
                      </a:r>
                    </a:p>
                  </a:txBody>
                  <a:tcPr/>
                </a:tc>
                <a:tc>
                  <a:txBody>
                    <a:bodyPr/>
                    <a:lstStyle/>
                    <a:p>
                      <a:r>
                        <a:rPr lang="en-US" dirty="0"/>
                        <a:t>6.9</a:t>
                      </a:r>
                    </a:p>
                  </a:txBody>
                  <a:tcPr/>
                </a:tc>
                <a:tc>
                  <a:txBody>
                    <a:bodyPr/>
                    <a:lstStyle/>
                    <a:p>
                      <a:r>
                        <a:rPr lang="en-US" dirty="0"/>
                        <a:t>11,099</a:t>
                      </a:r>
                    </a:p>
                  </a:txBody>
                  <a:tcPr/>
                </a:tc>
                <a:extLst>
                  <a:ext uri="{0D108BD9-81ED-4DB2-BD59-A6C34878D82A}">
                    <a16:rowId xmlns:a16="http://schemas.microsoft.com/office/drawing/2014/main" val="1966722098"/>
                  </a:ext>
                </a:extLst>
              </a:tr>
              <a:tr h="370840">
                <a:tc>
                  <a:txBody>
                    <a:bodyPr/>
                    <a:lstStyle/>
                    <a:p>
                      <a:r>
                        <a:rPr lang="en-US" dirty="0"/>
                        <a:t>5</a:t>
                      </a:r>
                    </a:p>
                  </a:txBody>
                  <a:tcPr/>
                </a:tc>
                <a:tc>
                  <a:txBody>
                    <a:bodyPr/>
                    <a:lstStyle/>
                    <a:p>
                      <a:r>
                        <a:rPr lang="en-US" sz="1800" b="0" i="1" kern="1200" dirty="0">
                          <a:solidFill>
                            <a:schemeClr val="dk1"/>
                          </a:solidFill>
                          <a:effectLst/>
                          <a:latin typeface="+mn-lt"/>
                          <a:ea typeface="+mn-ea"/>
                          <a:cs typeface="+mn-cs"/>
                        </a:rPr>
                        <a:t>The Voice </a:t>
                      </a:r>
                      <a:endParaRPr lang="en-US" dirty="0"/>
                    </a:p>
                  </a:txBody>
                  <a:tcPr/>
                </a:tc>
                <a:tc>
                  <a:txBody>
                    <a:bodyPr/>
                    <a:lstStyle/>
                    <a:p>
                      <a:r>
                        <a:rPr lang="en-US" dirty="0"/>
                        <a:t>NBC</a:t>
                      </a:r>
                    </a:p>
                  </a:txBody>
                  <a:tcPr/>
                </a:tc>
                <a:tc>
                  <a:txBody>
                    <a:bodyPr/>
                    <a:lstStyle/>
                    <a:p>
                      <a:r>
                        <a:rPr lang="en-US" dirty="0"/>
                        <a:t>6.9</a:t>
                      </a:r>
                    </a:p>
                  </a:txBody>
                  <a:tcPr/>
                </a:tc>
                <a:tc>
                  <a:txBody>
                    <a:bodyPr/>
                    <a:lstStyle/>
                    <a:p>
                      <a:r>
                        <a:rPr lang="en-US" dirty="0"/>
                        <a:t>11,355</a:t>
                      </a:r>
                    </a:p>
                  </a:txBody>
                  <a:tcPr/>
                </a:tc>
                <a:extLst>
                  <a:ext uri="{0D108BD9-81ED-4DB2-BD59-A6C34878D82A}">
                    <a16:rowId xmlns:a16="http://schemas.microsoft.com/office/drawing/2014/main" val="4033070694"/>
                  </a:ext>
                </a:extLst>
              </a:tr>
              <a:tr h="370840">
                <a:tc>
                  <a:txBody>
                    <a:bodyPr/>
                    <a:lstStyle/>
                    <a:p>
                      <a:r>
                        <a:rPr lang="en-US" dirty="0"/>
                        <a:t>6</a:t>
                      </a:r>
                    </a:p>
                  </a:txBody>
                  <a:tcPr/>
                </a:tc>
                <a:tc>
                  <a:txBody>
                    <a:bodyPr/>
                    <a:lstStyle/>
                    <a:p>
                      <a:r>
                        <a:rPr lang="en-US" sz="1800" b="0" i="1" kern="1200" dirty="0">
                          <a:solidFill>
                            <a:schemeClr val="dk1"/>
                          </a:solidFill>
                          <a:effectLst/>
                          <a:latin typeface="+mn-lt"/>
                          <a:ea typeface="+mn-ea"/>
                          <a:cs typeface="+mn-cs"/>
                        </a:rPr>
                        <a:t>Little Big Shots</a:t>
                      </a:r>
                      <a:endParaRPr lang="en-US" dirty="0"/>
                    </a:p>
                  </a:txBody>
                  <a:tcPr/>
                </a:tc>
                <a:tc>
                  <a:txBody>
                    <a:bodyPr/>
                    <a:lstStyle/>
                    <a:p>
                      <a:r>
                        <a:rPr lang="en-US" dirty="0"/>
                        <a:t>NBC</a:t>
                      </a:r>
                    </a:p>
                  </a:txBody>
                  <a:tcPr/>
                </a:tc>
                <a:tc>
                  <a:txBody>
                    <a:bodyPr/>
                    <a:lstStyle/>
                    <a:p>
                      <a:r>
                        <a:rPr lang="en-US" dirty="0"/>
                        <a:t>6.7</a:t>
                      </a:r>
                    </a:p>
                  </a:txBody>
                  <a:tcPr/>
                </a:tc>
                <a:tc>
                  <a:txBody>
                    <a:bodyPr/>
                    <a:lstStyle/>
                    <a:p>
                      <a:r>
                        <a:rPr lang="en-US" dirty="0"/>
                        <a:t>11,329</a:t>
                      </a:r>
                    </a:p>
                  </a:txBody>
                  <a:tcPr/>
                </a:tc>
                <a:extLst>
                  <a:ext uri="{0D108BD9-81ED-4DB2-BD59-A6C34878D82A}">
                    <a16:rowId xmlns:a16="http://schemas.microsoft.com/office/drawing/2014/main" val="879129036"/>
                  </a:ext>
                </a:extLst>
              </a:tr>
              <a:tr h="389709">
                <a:tc>
                  <a:txBody>
                    <a:bodyPr/>
                    <a:lstStyle/>
                    <a:p>
                      <a:r>
                        <a:rPr lang="en-US" dirty="0"/>
                        <a:t>7</a:t>
                      </a:r>
                    </a:p>
                  </a:txBody>
                  <a:tcPr/>
                </a:tc>
                <a:tc>
                  <a:txBody>
                    <a:bodyPr/>
                    <a:lstStyle/>
                    <a:p>
                      <a:r>
                        <a:rPr lang="en-US" sz="1800" b="0" i="1" kern="1200" dirty="0">
                          <a:solidFill>
                            <a:schemeClr val="dk1"/>
                          </a:solidFill>
                          <a:effectLst/>
                          <a:latin typeface="+mn-lt"/>
                          <a:ea typeface="+mn-ea"/>
                          <a:cs typeface="+mn-cs"/>
                        </a:rPr>
                        <a:t>ACM Awards</a:t>
                      </a:r>
                      <a:endParaRPr lang="en-US" dirty="0"/>
                    </a:p>
                  </a:txBody>
                  <a:tcPr/>
                </a:tc>
                <a:tc>
                  <a:txBody>
                    <a:bodyPr/>
                    <a:lstStyle/>
                    <a:p>
                      <a:r>
                        <a:rPr lang="en-US" dirty="0"/>
                        <a:t>CBS</a:t>
                      </a:r>
                    </a:p>
                  </a:txBody>
                  <a:tcPr/>
                </a:tc>
                <a:tc>
                  <a:txBody>
                    <a:bodyPr/>
                    <a:lstStyle/>
                    <a:p>
                      <a:r>
                        <a:rPr lang="en-US" dirty="0"/>
                        <a:t>6.7</a:t>
                      </a:r>
                    </a:p>
                  </a:txBody>
                  <a:tcPr/>
                </a:tc>
                <a:tc>
                  <a:txBody>
                    <a:bodyPr/>
                    <a:lstStyle/>
                    <a:p>
                      <a:r>
                        <a:rPr lang="en-US" dirty="0"/>
                        <a:t>11,203</a:t>
                      </a:r>
                    </a:p>
                  </a:txBody>
                  <a:tcPr/>
                </a:tc>
                <a:extLst>
                  <a:ext uri="{0D108BD9-81ED-4DB2-BD59-A6C34878D82A}">
                    <a16:rowId xmlns:a16="http://schemas.microsoft.com/office/drawing/2014/main" val="1284614222"/>
                  </a:ext>
                </a:extLst>
              </a:tr>
              <a:tr h="370840">
                <a:tc>
                  <a:txBody>
                    <a:bodyPr/>
                    <a:lstStyle/>
                    <a:p>
                      <a:r>
                        <a:rPr lang="en-US" dirty="0"/>
                        <a:t>8</a:t>
                      </a:r>
                    </a:p>
                  </a:txBody>
                  <a:tcPr/>
                </a:tc>
                <a:tc>
                  <a:txBody>
                    <a:bodyPr/>
                    <a:lstStyle/>
                    <a:p>
                      <a:r>
                        <a:rPr lang="en-US" sz="1800" b="0" i="1" kern="1200" dirty="0">
                          <a:solidFill>
                            <a:schemeClr val="dk1"/>
                          </a:solidFill>
                          <a:effectLst/>
                          <a:latin typeface="+mn-lt"/>
                          <a:ea typeface="+mn-ea"/>
                          <a:cs typeface="+mn-cs"/>
                        </a:rPr>
                        <a:t>NCIS</a:t>
                      </a:r>
                      <a:endParaRPr lang="en-US" dirty="0"/>
                    </a:p>
                  </a:txBody>
                  <a:tcPr/>
                </a:tc>
                <a:tc>
                  <a:txBody>
                    <a:bodyPr/>
                    <a:lstStyle/>
                    <a:p>
                      <a:r>
                        <a:rPr lang="en-US" dirty="0"/>
                        <a:t>CBS</a:t>
                      </a:r>
                    </a:p>
                  </a:txBody>
                  <a:tcPr/>
                </a:tc>
                <a:tc>
                  <a:txBody>
                    <a:bodyPr/>
                    <a:lstStyle/>
                    <a:p>
                      <a:r>
                        <a:rPr lang="en-US" dirty="0"/>
                        <a:t>6.6</a:t>
                      </a:r>
                    </a:p>
                  </a:txBody>
                  <a:tcPr/>
                </a:tc>
                <a:tc>
                  <a:txBody>
                    <a:bodyPr/>
                    <a:lstStyle/>
                    <a:p>
                      <a:r>
                        <a:rPr lang="en-US" dirty="0"/>
                        <a:t>10,381</a:t>
                      </a:r>
                    </a:p>
                  </a:txBody>
                  <a:tcPr/>
                </a:tc>
                <a:extLst>
                  <a:ext uri="{0D108BD9-81ED-4DB2-BD59-A6C34878D82A}">
                    <a16:rowId xmlns:a16="http://schemas.microsoft.com/office/drawing/2014/main" val="3682529303"/>
                  </a:ext>
                </a:extLst>
              </a:tr>
              <a:tr h="370840">
                <a:tc>
                  <a:txBody>
                    <a:bodyPr/>
                    <a:lstStyle/>
                    <a:p>
                      <a:r>
                        <a:rPr lang="en-US" dirty="0"/>
                        <a:t>9</a:t>
                      </a:r>
                    </a:p>
                  </a:txBody>
                  <a:tcPr/>
                </a:tc>
                <a:tc>
                  <a:txBody>
                    <a:bodyPr/>
                    <a:lstStyle/>
                    <a:p>
                      <a:r>
                        <a:rPr lang="en-US" sz="1800" b="0" i="1" kern="1200" dirty="0">
                          <a:solidFill>
                            <a:schemeClr val="dk1"/>
                          </a:solidFill>
                          <a:effectLst/>
                          <a:latin typeface="+mn-lt"/>
                          <a:ea typeface="+mn-ea"/>
                          <a:cs typeface="+mn-cs"/>
                        </a:rPr>
                        <a:t>Blue Bloods</a:t>
                      </a:r>
                      <a:endParaRPr lang="en-US" dirty="0"/>
                    </a:p>
                  </a:txBody>
                  <a:tcPr/>
                </a:tc>
                <a:tc>
                  <a:txBody>
                    <a:bodyPr/>
                    <a:lstStyle/>
                    <a:p>
                      <a:r>
                        <a:rPr lang="en-US" dirty="0"/>
                        <a:t>CBS</a:t>
                      </a:r>
                    </a:p>
                  </a:txBody>
                  <a:tcPr/>
                </a:tc>
                <a:tc>
                  <a:txBody>
                    <a:bodyPr/>
                    <a:lstStyle/>
                    <a:p>
                      <a:r>
                        <a:rPr lang="en-US" dirty="0"/>
                        <a:t>6.5</a:t>
                      </a:r>
                    </a:p>
                  </a:txBody>
                  <a:tcPr/>
                </a:tc>
                <a:tc>
                  <a:txBody>
                    <a:bodyPr/>
                    <a:lstStyle/>
                    <a:p>
                      <a:r>
                        <a:rPr lang="en-US" dirty="0"/>
                        <a:t>10,396</a:t>
                      </a:r>
                    </a:p>
                  </a:txBody>
                  <a:tcPr/>
                </a:tc>
                <a:extLst>
                  <a:ext uri="{0D108BD9-81ED-4DB2-BD59-A6C34878D82A}">
                    <a16:rowId xmlns:a16="http://schemas.microsoft.com/office/drawing/2014/main" val="2713951897"/>
                  </a:ext>
                </a:extLst>
              </a:tr>
              <a:tr h="370840">
                <a:tc>
                  <a:txBody>
                    <a:bodyPr/>
                    <a:lstStyle/>
                    <a:p>
                      <a:r>
                        <a:rPr lang="en-US" dirty="0"/>
                        <a:t>10</a:t>
                      </a:r>
                    </a:p>
                  </a:txBody>
                  <a:tcPr/>
                </a:tc>
                <a:tc>
                  <a:txBody>
                    <a:bodyPr/>
                    <a:lstStyle/>
                    <a:p>
                      <a:r>
                        <a:rPr lang="en-US" sz="1800" b="0" i="1" kern="1200" dirty="0">
                          <a:solidFill>
                            <a:schemeClr val="dk1"/>
                          </a:solidFill>
                          <a:effectLst/>
                          <a:latin typeface="+mn-lt"/>
                          <a:ea typeface="+mn-ea"/>
                          <a:cs typeface="+mn-cs"/>
                        </a:rPr>
                        <a:t>60 Minutes</a:t>
                      </a:r>
                      <a:endParaRPr lang="en-US" dirty="0"/>
                    </a:p>
                  </a:txBody>
                  <a:tcPr/>
                </a:tc>
                <a:tc>
                  <a:txBody>
                    <a:bodyPr/>
                    <a:lstStyle/>
                    <a:p>
                      <a:r>
                        <a:rPr lang="en-US" dirty="0"/>
                        <a:t>CBS</a:t>
                      </a:r>
                    </a:p>
                  </a:txBody>
                  <a:tcPr/>
                </a:tc>
                <a:tc>
                  <a:txBody>
                    <a:bodyPr/>
                    <a:lstStyle/>
                    <a:p>
                      <a:r>
                        <a:rPr lang="en-US" dirty="0"/>
                        <a:t>6.1</a:t>
                      </a:r>
                    </a:p>
                  </a:txBody>
                  <a:tcPr/>
                </a:tc>
                <a:tc>
                  <a:txBody>
                    <a:bodyPr/>
                    <a:lstStyle/>
                    <a:p>
                      <a:r>
                        <a:rPr lang="en-US" dirty="0"/>
                        <a:t>9,526</a:t>
                      </a:r>
                    </a:p>
                  </a:txBody>
                  <a:tcPr/>
                </a:tc>
                <a:extLst>
                  <a:ext uri="{0D108BD9-81ED-4DB2-BD59-A6C34878D82A}">
                    <a16:rowId xmlns:a16="http://schemas.microsoft.com/office/drawing/2014/main" val="1167394831"/>
                  </a:ext>
                </a:extLst>
              </a:tr>
            </a:tbl>
          </a:graphicData>
        </a:graphic>
      </p:graphicFrame>
      <p:sp>
        <p:nvSpPr>
          <p:cNvPr id="5" name="Text Placeholder 4"/>
          <p:cNvSpPr>
            <a:spLocks noGrp="1"/>
          </p:cNvSpPr>
          <p:nvPr>
            <p:ph type="body" sz="quarter" idx="16"/>
          </p:nvPr>
        </p:nvSpPr>
        <p:spPr>
          <a:xfrm>
            <a:off x="3886200" y="5854412"/>
            <a:ext cx="4229536" cy="375908"/>
          </a:xfrm>
        </p:spPr>
        <p:txBody>
          <a:bodyPr/>
          <a:lstStyle/>
          <a:p>
            <a:pPr algn="l"/>
            <a:r>
              <a:rPr lang="en-US" sz="1000" dirty="0"/>
              <a:t>Source: Nielsen. Primetime Broadcast Programs. Report for the week of March 28, 2016. Viewing estimates include live viewing and DVR playback on the same day, defined as 3 A.M. to 3 A.M. Ratings are the percentage of TV homes in the U.S. tuned into television.</a:t>
            </a:r>
          </a:p>
        </p:txBody>
      </p:sp>
      <p:grpSp>
        <p:nvGrpSpPr>
          <p:cNvPr id="6" name="Group 5" descr="Click for the Nielsen Ratings website."/>
          <p:cNvGrpSpPr/>
          <p:nvPr/>
        </p:nvGrpSpPr>
        <p:grpSpPr>
          <a:xfrm>
            <a:off x="8002570" y="2699975"/>
            <a:ext cx="1031052" cy="1457895"/>
            <a:chOff x="8002570" y="2699975"/>
            <a:chExt cx="1031052" cy="1457895"/>
          </a:xfrm>
        </p:grpSpPr>
        <p:pic>
          <p:nvPicPr>
            <p:cNvPr id="242699" name="Picture 1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5736" y="3395870"/>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002570" y="2699975"/>
              <a:ext cx="1031052" cy="646331"/>
            </a:xfrm>
            <a:prstGeom prst="rect">
              <a:avLst/>
            </a:prstGeom>
            <a:noFill/>
          </p:spPr>
          <p:txBody>
            <a:bodyPr wrap="none" rtlCol="0">
              <a:spAutoFit/>
            </a:bodyPr>
            <a:lstStyle/>
            <a:p>
              <a:pPr algn="ctr"/>
              <a:r>
                <a:rPr lang="en-US" sz="1800" b="1" dirty="0"/>
                <a:t>Nielsen</a:t>
              </a:r>
            </a:p>
            <a:p>
              <a:pPr algn="ctr"/>
              <a:r>
                <a:rPr lang="en-US" sz="1800" b="1" dirty="0"/>
                <a:t>Ratings</a:t>
              </a:r>
            </a:p>
          </p:txBody>
        </p:sp>
      </p:grpSp>
      <p:sp>
        <p:nvSpPr>
          <p:cNvPr id="2" name="TextBox 1"/>
          <p:cNvSpPr txBox="1"/>
          <p:nvPr/>
        </p:nvSpPr>
        <p:spPr>
          <a:xfrm>
            <a:off x="4045857" y="4318000"/>
            <a:ext cx="184666" cy="461665"/>
          </a:xfrm>
          <a:prstGeom prst="rect">
            <a:avLst/>
          </a:prstGeom>
          <a:noFill/>
        </p:spPr>
        <p:txBody>
          <a:bodyPr wrap="none" rtlCol="0">
            <a:spAutoFit/>
          </a:bodyPr>
          <a:lstStyle/>
          <a:p>
            <a:endParaRPr lang="en-US"/>
          </a:p>
        </p:txBody>
      </p:sp>
      <p:sp>
        <p:nvSpPr>
          <p:cNvPr id="14" name="Text Placeholder 13" hidden="1"/>
          <p:cNvSpPr>
            <a:spLocks noGrp="1"/>
          </p:cNvSpPr>
          <p:nvPr>
            <p:ph type="body" sz="quarter" idx="11"/>
          </p:nvPr>
        </p:nvSpPr>
        <p:spPr/>
        <p:txBody>
          <a:bodyPr/>
          <a:lstStyle/>
          <a:p>
            <a:endParaRPr lang="en-US"/>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1" name="Title 10"/>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DATA—WATCHING PEOPLE </a:t>
            </a:r>
            <a:r>
              <a:rPr lang="en-US" sz="1800" b="1" dirty="0">
                <a:solidFill>
                  <a:srgbClr val="A50532"/>
                </a:solidFill>
              </a:rPr>
              <a:t>(2 of 2)</a:t>
            </a:r>
            <a:endParaRPr lang="en-US" sz="1800" dirty="0"/>
          </a:p>
        </p:txBody>
      </p:sp>
      <p:sp>
        <p:nvSpPr>
          <p:cNvPr id="12" name="Content Placeholder 11"/>
          <p:cNvSpPr>
            <a:spLocks noGrp="1"/>
          </p:cNvSpPr>
          <p:nvPr>
            <p:ph idx="1"/>
          </p:nvPr>
        </p:nvSpPr>
        <p:spPr>
          <a:xfrm>
            <a:off x="457200" y="1600201"/>
            <a:ext cx="4394200" cy="2870200"/>
          </a:xfrm>
        </p:spPr>
        <p:txBody>
          <a:bodyPr/>
          <a:lstStyle/>
          <a:p>
            <a:r>
              <a:rPr lang="en-US" b="1" dirty="0"/>
              <a:t>Personal Methods</a:t>
            </a:r>
          </a:p>
          <a:p>
            <a:pPr lvl="1"/>
            <a:r>
              <a:rPr lang="en-US" b="1" dirty="0"/>
              <a:t>Mystery Shopper</a:t>
            </a:r>
            <a:endParaRPr lang="en-US" b="1" dirty="0">
              <a:solidFill>
                <a:srgbClr val="0064FF"/>
              </a:solidFill>
            </a:endParaRPr>
          </a:p>
          <a:p>
            <a:pPr lvl="1"/>
            <a:r>
              <a:rPr lang="en-US" b="1" dirty="0"/>
              <a:t>Observation</a:t>
            </a:r>
            <a:endParaRPr lang="en-US" b="1" dirty="0">
              <a:solidFill>
                <a:srgbClr val="0064FF"/>
              </a:solidFill>
            </a:endParaRPr>
          </a:p>
          <a:p>
            <a:pPr lvl="1"/>
            <a:r>
              <a:rPr lang="en-US" b="1" dirty="0"/>
              <a:t>Ethnographic Research</a:t>
            </a:r>
          </a:p>
          <a:p>
            <a:r>
              <a:rPr lang="en-US" b="1" dirty="0"/>
              <a:t>Neuromarketing Methods</a:t>
            </a:r>
            <a:endParaRPr lang="en-US" dirty="0"/>
          </a:p>
        </p:txBody>
      </p:sp>
      <p:pic>
        <p:nvPicPr>
          <p:cNvPr id="244753" name="Picture 1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37910" y="4377961"/>
            <a:ext cx="2529998" cy="19839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314" y="1721288"/>
            <a:ext cx="2386696" cy="2100292"/>
          </a:xfrm>
          <a:prstGeom prst="rect">
            <a:avLst/>
          </a:prstGeom>
        </p:spPr>
      </p:pic>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9" name="Title 8"/>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DATA—ASKING PEOPLE </a:t>
            </a:r>
            <a:r>
              <a:rPr lang="en-US" sz="1800" b="1" dirty="0">
                <a:solidFill>
                  <a:srgbClr val="A50532"/>
                </a:solidFill>
              </a:rPr>
              <a:t>(1 of 3)</a:t>
            </a:r>
            <a:endParaRPr lang="en-US" sz="1800" dirty="0"/>
          </a:p>
        </p:txBody>
      </p:sp>
      <p:sp>
        <p:nvSpPr>
          <p:cNvPr id="10" name="Content Placeholder 9"/>
          <p:cNvSpPr>
            <a:spLocks noGrp="1"/>
          </p:cNvSpPr>
          <p:nvPr>
            <p:ph idx="1"/>
          </p:nvPr>
        </p:nvSpPr>
        <p:spPr/>
        <p:txBody>
          <a:bodyPr/>
          <a:lstStyle/>
          <a:p>
            <a:r>
              <a:rPr lang="en-US" b="1" dirty="0">
                <a:solidFill>
                  <a:srgbClr val="0064FF"/>
                </a:solidFill>
                <a:hlinkClick r:id="rId3" action="ppaction://hlinksldjump"/>
              </a:rPr>
              <a:t>Questionnaire Data</a:t>
            </a:r>
            <a:endParaRPr lang="en-US" b="1" dirty="0">
              <a:solidFill>
                <a:srgbClr val="0064FF"/>
              </a:solidFill>
            </a:endParaRPr>
          </a:p>
          <a:p>
            <a:endParaRPr lang="en-US" b="1" dirty="0"/>
          </a:p>
          <a:p>
            <a:r>
              <a:rPr lang="en-US" b="1" dirty="0"/>
              <a:t>Idea Generation Methods – Coming Up with Ideas</a:t>
            </a:r>
          </a:p>
          <a:p>
            <a:pPr lvl="1"/>
            <a:r>
              <a:rPr lang="en-US" b="1" dirty="0"/>
              <a:t>Individual Interviews</a:t>
            </a:r>
            <a:endParaRPr lang="en-US" b="1" dirty="0">
              <a:solidFill>
                <a:srgbClr val="0064FF"/>
              </a:solidFill>
            </a:endParaRPr>
          </a:p>
          <a:p>
            <a:pPr lvl="1"/>
            <a:r>
              <a:rPr lang="en-US" b="1" dirty="0"/>
              <a:t>Depth Interviews</a:t>
            </a:r>
            <a:endParaRPr lang="en-US"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3200" b="1" dirty="0">
              <a:solidFill>
                <a:srgbClr val="A50532"/>
              </a:solidFill>
            </a:endParaRPr>
          </a:p>
        </p:txBody>
      </p:sp>
      <p:sp>
        <p:nvSpPr>
          <p:cNvPr id="15" name="Title 14"/>
          <p:cNvSpPr>
            <a:spLocks noGrp="1"/>
          </p:cNvSpPr>
          <p:nvPr>
            <p:ph type="title"/>
          </p:nvPr>
        </p:nvSpPr>
        <p:spPr/>
        <p:txBody>
          <a:bodyPr anchor="ctr"/>
          <a:lstStyle/>
          <a:p>
            <a:r>
              <a:rPr lang="en-US" sz="2800" b="1" dirty="0">
                <a:solidFill>
                  <a:srgbClr val="A50532"/>
                </a:solidFill>
              </a:rPr>
              <a:t>ORGANIZATIONAL BUYING PROCESS AND THEY BUYING CENTER</a:t>
            </a:r>
            <a:endParaRPr lang="en-US" sz="2800" dirty="0"/>
          </a:p>
        </p:txBody>
      </p:sp>
      <p:sp>
        <p:nvSpPr>
          <p:cNvPr id="16" name="Content Placeholder 15"/>
          <p:cNvSpPr>
            <a:spLocks noGrp="1"/>
          </p:cNvSpPr>
          <p:nvPr>
            <p:ph idx="1"/>
          </p:nvPr>
        </p:nvSpPr>
        <p:spPr/>
        <p:txBody>
          <a:bodyPr/>
          <a:lstStyle/>
          <a:p>
            <a:r>
              <a:rPr lang="en-US" b="1" dirty="0">
                <a:solidFill>
                  <a:srgbClr val="0064FF"/>
                </a:solidFill>
                <a:hlinkClick r:id="rId3" action="ppaction://hlinksldjump"/>
              </a:rPr>
              <a:t>Buying Center</a:t>
            </a:r>
            <a:endParaRPr lang="en-US" b="1" dirty="0">
              <a:solidFill>
                <a:srgbClr val="0064FF"/>
              </a:solidFill>
            </a:endParaRPr>
          </a:p>
          <a:p>
            <a:r>
              <a:rPr lang="en-US" b="1" dirty="0"/>
              <a:t>Buying Committee</a:t>
            </a:r>
          </a:p>
          <a:p>
            <a:r>
              <a:rPr lang="en-US" b="1" dirty="0"/>
              <a:t>People in the Buying Center</a:t>
            </a:r>
          </a:p>
          <a:p>
            <a:r>
              <a:rPr lang="en-US" b="1" dirty="0"/>
              <a:t>Roles in the Buying Center</a:t>
            </a:r>
          </a:p>
          <a:p>
            <a:pPr lvl="1"/>
            <a:r>
              <a:rPr lang="en-US" b="1" dirty="0"/>
              <a:t>Users</a:t>
            </a:r>
          </a:p>
          <a:p>
            <a:pPr lvl="1"/>
            <a:r>
              <a:rPr lang="en-US" b="1" dirty="0"/>
              <a:t>Influencers</a:t>
            </a:r>
          </a:p>
          <a:p>
            <a:pPr lvl="1"/>
            <a:r>
              <a:rPr lang="en-US" b="1" dirty="0"/>
              <a:t>Buyers</a:t>
            </a:r>
          </a:p>
          <a:p>
            <a:pPr lvl="1"/>
            <a:r>
              <a:rPr lang="en-US" b="1" dirty="0"/>
              <a:t>Deciders</a:t>
            </a:r>
          </a:p>
          <a:p>
            <a:pPr lvl="1"/>
            <a:r>
              <a:rPr lang="en-US" b="1" dirty="0"/>
              <a:t>Gatekeepers</a:t>
            </a:r>
            <a:endParaRPr lang="en-US" dirty="0"/>
          </a:p>
        </p:txBody>
      </p:sp>
      <p:pic>
        <p:nvPicPr>
          <p:cNvPr id="37900" name="Picture 2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4900" y="4058756"/>
            <a:ext cx="3294732" cy="2372207"/>
          </a:xfrm>
          <a:prstGeom prst="rect">
            <a:avLst/>
          </a:prstGeom>
          <a:noFill/>
          <a:ln>
            <a:noFill/>
          </a:ln>
        </p:spPr>
      </p:pic>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2" name="Title 11"/>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DATA—ASKING PEOPLE </a:t>
            </a:r>
            <a:r>
              <a:rPr lang="en-US" sz="1800" b="1" dirty="0">
                <a:solidFill>
                  <a:srgbClr val="A50532"/>
                </a:solidFill>
              </a:rPr>
              <a:t>(2 of 3)</a:t>
            </a:r>
            <a:endParaRPr lang="en-US" sz="1800" dirty="0"/>
          </a:p>
        </p:txBody>
      </p:sp>
      <p:sp>
        <p:nvSpPr>
          <p:cNvPr id="13" name="Content Placeholder 12"/>
          <p:cNvSpPr>
            <a:spLocks noGrp="1"/>
          </p:cNvSpPr>
          <p:nvPr>
            <p:ph idx="1"/>
          </p:nvPr>
        </p:nvSpPr>
        <p:spPr>
          <a:xfrm>
            <a:off x="457200" y="1600201"/>
            <a:ext cx="8229600" cy="1879600"/>
          </a:xfrm>
        </p:spPr>
        <p:txBody>
          <a:bodyPr/>
          <a:lstStyle/>
          <a:p>
            <a:r>
              <a:rPr lang="en-US" b="1" dirty="0"/>
              <a:t>Idea Generation Methods–Coming Up with Ideas</a:t>
            </a:r>
          </a:p>
          <a:p>
            <a:pPr lvl="1"/>
            <a:r>
              <a:rPr lang="en-US" b="1" dirty="0"/>
              <a:t>Focus Groups</a:t>
            </a:r>
            <a:endParaRPr lang="en-US" b="1" dirty="0">
              <a:solidFill>
                <a:srgbClr val="0064FF"/>
              </a:solidFill>
            </a:endParaRPr>
          </a:p>
          <a:p>
            <a:pPr lvl="1"/>
            <a:r>
              <a:rPr lang="ja-JP" altLang="en-US" b="1" dirty="0"/>
              <a:t>“</a:t>
            </a:r>
            <a:r>
              <a:rPr lang="en-US" altLang="ja-JP" b="1" dirty="0"/>
              <a:t>The Next Big Thing</a:t>
            </a:r>
            <a:r>
              <a:rPr lang="ja-JP" altLang="en-US" b="1" dirty="0"/>
              <a:t>”</a:t>
            </a:r>
            <a:endParaRPr lang="en-US" dirty="0"/>
          </a:p>
        </p:txBody>
      </p:sp>
      <p:pic>
        <p:nvPicPr>
          <p:cNvPr id="248845" name="Picture 1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19897" y="3826944"/>
            <a:ext cx="2802863" cy="20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descr="Click for the Trend Hunter video."/>
          <p:cNvGrpSpPr/>
          <p:nvPr/>
        </p:nvGrpSpPr>
        <p:grpSpPr>
          <a:xfrm>
            <a:off x="1401724" y="4192357"/>
            <a:ext cx="1621021" cy="1273613"/>
            <a:chOff x="1401724" y="4192357"/>
            <a:chExt cx="1621021" cy="1273613"/>
          </a:xfrm>
        </p:grpSpPr>
        <p:sp>
          <p:nvSpPr>
            <p:cNvPr id="2" name="TextBox 1"/>
            <p:cNvSpPr txBox="1"/>
            <p:nvPr/>
          </p:nvSpPr>
          <p:spPr>
            <a:xfrm>
              <a:off x="1401724" y="4192357"/>
              <a:ext cx="1621021" cy="369332"/>
            </a:xfrm>
            <a:prstGeom prst="rect">
              <a:avLst/>
            </a:prstGeom>
            <a:noFill/>
          </p:spPr>
          <p:txBody>
            <a:bodyPr wrap="none" rtlCol="0">
              <a:spAutoFit/>
            </a:bodyPr>
            <a:lstStyle/>
            <a:p>
              <a:pPr algn="ctr"/>
              <a:r>
                <a:rPr lang="en-US" sz="1800" b="1" dirty="0"/>
                <a:t>Trend Hunter</a:t>
              </a:r>
            </a:p>
          </p:txBody>
        </p:sp>
        <p:pic>
          <p:nvPicPr>
            <p:cNvPr id="10" name="Picture 1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1440" y="4703970"/>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2" name="Title 11"/>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DATA—ASKING PEOPLE </a:t>
            </a:r>
            <a:r>
              <a:rPr lang="en-US" sz="1800" b="1" dirty="0">
                <a:solidFill>
                  <a:srgbClr val="A50532"/>
                </a:solidFill>
              </a:rPr>
              <a:t>(3 of 3)</a:t>
            </a:r>
            <a:endParaRPr lang="en-US" sz="1800" dirty="0"/>
          </a:p>
        </p:txBody>
      </p:sp>
      <p:sp>
        <p:nvSpPr>
          <p:cNvPr id="13" name="Content Placeholder 12"/>
          <p:cNvSpPr>
            <a:spLocks noGrp="1"/>
          </p:cNvSpPr>
          <p:nvPr>
            <p:ph idx="1"/>
          </p:nvPr>
        </p:nvSpPr>
        <p:spPr>
          <a:xfrm>
            <a:off x="444500" y="1663700"/>
            <a:ext cx="5112018" cy="4411663"/>
          </a:xfrm>
        </p:spPr>
        <p:txBody>
          <a:bodyPr/>
          <a:lstStyle/>
          <a:p>
            <a:r>
              <a:rPr lang="en-US" sz="2800" b="1" dirty="0"/>
              <a:t>Idea Evaluation Methods – Testing an Idea</a:t>
            </a:r>
          </a:p>
          <a:p>
            <a:pPr lvl="1"/>
            <a:r>
              <a:rPr lang="en-US" sz="2400" b="1" dirty="0"/>
              <a:t>Personal Interview Surveys</a:t>
            </a:r>
            <a:endParaRPr lang="en-US" sz="2400" b="1" dirty="0">
              <a:solidFill>
                <a:srgbClr val="0064FF"/>
              </a:solidFill>
            </a:endParaRPr>
          </a:p>
          <a:p>
            <a:pPr lvl="1"/>
            <a:r>
              <a:rPr lang="en-US" sz="2400" b="1" dirty="0"/>
              <a:t>Telephone Surveys</a:t>
            </a:r>
            <a:endParaRPr lang="en-US" sz="2400" b="1" dirty="0">
              <a:solidFill>
                <a:srgbClr val="0064FF"/>
              </a:solidFill>
            </a:endParaRPr>
          </a:p>
          <a:p>
            <a:pPr lvl="1"/>
            <a:r>
              <a:rPr lang="en-US" sz="2400" b="1" dirty="0"/>
              <a:t>Mail/Fax Surveys</a:t>
            </a:r>
          </a:p>
          <a:p>
            <a:pPr lvl="1"/>
            <a:r>
              <a:rPr lang="en-US" sz="2400" b="1" dirty="0"/>
              <a:t>Online (E-Mail/Internet) Surveys</a:t>
            </a:r>
          </a:p>
          <a:p>
            <a:pPr lvl="1"/>
            <a:r>
              <a:rPr lang="en-US" sz="2400" b="1" dirty="0"/>
              <a:t>Mall Intercept Interview Surveys</a:t>
            </a:r>
            <a:endParaRPr lang="en-US" sz="2400" dirty="0"/>
          </a:p>
        </p:txBody>
      </p:sp>
      <p:pic>
        <p:nvPicPr>
          <p:cNvPr id="2" name="Picture 1" descr="An ad for new Dave's hot 'n juicy cheeseburgers, promotes juicier thicker beef, new premium toppings, and a buttered toasted bu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519" y="2399197"/>
            <a:ext cx="3591878" cy="3050364"/>
          </a:xfrm>
          <a:prstGeom prst="rect">
            <a:avLst/>
          </a:prstGeom>
        </p:spPr>
      </p:pic>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8438"/>
            <a:ext cx="8229600" cy="1143000"/>
          </a:xfrm>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A</a:t>
            </a:r>
            <a:r>
              <a:rPr lang="en-US" sz="2800" b="1" dirty="0"/>
              <a:t>  </a:t>
            </a:r>
            <a:r>
              <a:rPr lang="en-US" sz="2800" b="1" dirty="0">
                <a:solidFill>
                  <a:srgbClr val="A50532"/>
                </a:solidFill>
              </a:rPr>
              <a:t>Comparison of Types of Surveys</a:t>
            </a:r>
            <a:endParaRPr lang="en-US" sz="2800" dirty="0"/>
          </a:p>
        </p:txBody>
      </p:sp>
      <p:graphicFrame>
        <p:nvGraphicFramePr>
          <p:cNvPr id="3" name="Table 2"/>
          <p:cNvGraphicFramePr>
            <a:graphicFrameLocks noGrp="1"/>
          </p:cNvGraphicFramePr>
          <p:nvPr/>
        </p:nvGraphicFramePr>
        <p:xfrm>
          <a:off x="317500" y="876299"/>
          <a:ext cx="8521700" cy="5661162"/>
        </p:xfrm>
        <a:graphic>
          <a:graphicData uri="http://schemas.openxmlformats.org/drawingml/2006/table">
            <a:tbl>
              <a:tblPr firstRow="1" bandRow="1">
                <a:tableStyleId>{5C22544A-7EE6-4342-B048-85BDC9FD1C3A}</a:tableStyleId>
              </a:tblPr>
              <a:tblGrid>
                <a:gridCol w="2130425">
                  <a:extLst>
                    <a:ext uri="{9D8B030D-6E8A-4147-A177-3AD203B41FA5}">
                      <a16:colId xmlns:a16="http://schemas.microsoft.com/office/drawing/2014/main" val="20000"/>
                    </a:ext>
                  </a:extLst>
                </a:gridCol>
                <a:gridCol w="2130425">
                  <a:extLst>
                    <a:ext uri="{9D8B030D-6E8A-4147-A177-3AD203B41FA5}">
                      <a16:colId xmlns:a16="http://schemas.microsoft.com/office/drawing/2014/main" val="20001"/>
                    </a:ext>
                  </a:extLst>
                </a:gridCol>
                <a:gridCol w="2130425">
                  <a:extLst>
                    <a:ext uri="{9D8B030D-6E8A-4147-A177-3AD203B41FA5}">
                      <a16:colId xmlns:a16="http://schemas.microsoft.com/office/drawing/2014/main" val="20002"/>
                    </a:ext>
                  </a:extLst>
                </a:gridCol>
                <a:gridCol w="2130425">
                  <a:extLst>
                    <a:ext uri="{9D8B030D-6E8A-4147-A177-3AD203B41FA5}">
                      <a16:colId xmlns:a16="http://schemas.microsoft.com/office/drawing/2014/main" val="20003"/>
                    </a:ext>
                  </a:extLst>
                </a:gridCol>
              </a:tblGrid>
              <a:tr h="1490239">
                <a:tc>
                  <a:txBody>
                    <a:bodyPr/>
                    <a:lstStyle/>
                    <a:p>
                      <a:r>
                        <a:rPr lang="en-US" dirty="0">
                          <a:solidFill>
                            <a:srgbClr val="000000"/>
                          </a:solidFill>
                        </a:rPr>
                        <a:t>BASIS OF COMPARISON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dirty="0">
                          <a:solidFill>
                            <a:srgbClr val="000000"/>
                          </a:solidFill>
                        </a:rPr>
                        <a:t>MAIL, ONLINE, &amp; FAX SURVEYS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dirty="0">
                          <a:solidFill>
                            <a:srgbClr val="000000"/>
                          </a:solidFill>
                        </a:rPr>
                        <a:t>TELEPHONE SURVEYS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dirty="0">
                          <a:solidFill>
                            <a:srgbClr val="000000"/>
                          </a:solidFill>
                        </a:rPr>
                        <a:t>INDIVIDUAL</a:t>
                      </a:r>
                      <a:r>
                        <a:rPr lang="en-US" baseline="0" dirty="0">
                          <a:solidFill>
                            <a:srgbClr val="000000"/>
                          </a:solidFill>
                        </a:rPr>
                        <a:t> INTERVIEW AND MALL INTERCEPT SURVEYS</a:t>
                      </a:r>
                      <a:endParaRPr lang="en-US"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1893">
                <a:tc>
                  <a:txBody>
                    <a:bodyPr/>
                    <a:lstStyle/>
                    <a:p>
                      <a:r>
                        <a:rPr lang="en-US" sz="1600" dirty="0"/>
                        <a:t>Cost per completed survey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t>Usually</a:t>
                      </a:r>
                      <a:r>
                        <a:rPr lang="en-US" sz="1400" baseline="0" dirty="0"/>
                        <a:t> the least expensive, assuming adequate response rates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BFF"/>
                    </a:solidFill>
                  </a:tcPr>
                </a:tc>
                <a:tc>
                  <a:txBody>
                    <a:bodyPr/>
                    <a:lstStyle/>
                    <a:p>
                      <a:r>
                        <a:rPr lang="en-US" sz="1400" dirty="0"/>
                        <a:t>Moderately expensive, assuming reasonable</a:t>
                      </a:r>
                      <a:r>
                        <a:rPr lang="en-US" sz="1400" baseline="0" dirty="0"/>
                        <a:t> completion rates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A675"/>
                    </a:solidFill>
                  </a:tcPr>
                </a:tc>
                <a:tc>
                  <a:txBody>
                    <a:bodyPr/>
                    <a:lstStyle/>
                    <a:p>
                      <a:r>
                        <a:rPr lang="en-US" sz="1400" dirty="0"/>
                        <a:t>Most expensive because</a:t>
                      </a:r>
                      <a:r>
                        <a:rPr lang="en-US" sz="1400" baseline="0" dirty="0"/>
                        <a:t> of interviewer’s time and travel expenses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1"/>
                  </a:ext>
                </a:extLst>
              </a:tr>
              <a:tr h="1171893">
                <a:tc>
                  <a:txBody>
                    <a:bodyPr/>
                    <a:lstStyle/>
                    <a:p>
                      <a:r>
                        <a:rPr lang="en-US" sz="1600" dirty="0"/>
                        <a:t>Ability</a:t>
                      </a:r>
                      <a:r>
                        <a:rPr lang="en-US" sz="1600" baseline="0" dirty="0"/>
                        <a:t> to probe and ask complex questions</a:t>
                      </a:r>
                      <a:endParaRPr 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t>Little,</a:t>
                      </a:r>
                      <a:r>
                        <a:rPr lang="en-US" sz="1400" baseline="0" dirty="0"/>
                        <a:t> since self-administered format must be short and simple</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BFF"/>
                    </a:solidFill>
                  </a:tcPr>
                </a:tc>
                <a:tc>
                  <a:txBody>
                    <a:bodyPr/>
                    <a:lstStyle/>
                    <a:p>
                      <a:r>
                        <a:rPr lang="en-US" sz="1400" dirty="0"/>
                        <a:t>Some, since interviewer</a:t>
                      </a:r>
                      <a:r>
                        <a:rPr lang="en-US" sz="1400" baseline="0" dirty="0"/>
                        <a:t> can probe and elaborate on questions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A675"/>
                    </a:solidFill>
                  </a:tcPr>
                </a:tc>
                <a:tc>
                  <a:txBody>
                    <a:bodyPr/>
                    <a:lstStyle/>
                    <a:p>
                      <a:r>
                        <a:rPr lang="en-US" sz="1400" dirty="0"/>
                        <a:t>Much, since</a:t>
                      </a:r>
                      <a:r>
                        <a:rPr lang="en-US" sz="1400" baseline="0" dirty="0"/>
                        <a:t> interviewer can show visuals, probe, and establish rapport</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2"/>
                  </a:ext>
                </a:extLst>
              </a:tr>
              <a:tr h="962446">
                <a:tc>
                  <a:txBody>
                    <a:bodyPr/>
                    <a:lstStyle/>
                    <a:p>
                      <a:r>
                        <a:rPr lang="en-US" sz="1600" dirty="0"/>
                        <a:t>Opportunity for interviewer to bias results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t>None, since survey form is completed without the</a:t>
                      </a:r>
                      <a:r>
                        <a:rPr lang="en-US" sz="1400" baseline="0" dirty="0"/>
                        <a:t> </a:t>
                      </a:r>
                      <a:r>
                        <a:rPr lang="en-US" sz="1400" dirty="0"/>
                        <a:t>interviewer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BFF"/>
                    </a:solidFill>
                  </a:tcPr>
                </a:tc>
                <a:tc>
                  <a:txBody>
                    <a:bodyPr/>
                    <a:lstStyle/>
                    <a:p>
                      <a:r>
                        <a:rPr lang="en-US" sz="1400" dirty="0"/>
                        <a:t>Some, because of voice inflection of interviewer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A675"/>
                    </a:solidFill>
                  </a:tcPr>
                </a:tc>
                <a:tc>
                  <a:txBody>
                    <a:bodyPr/>
                    <a:lstStyle/>
                    <a:p>
                      <a:r>
                        <a:rPr lang="en-US" sz="1400" dirty="0"/>
                        <a:t>Significant,</a:t>
                      </a:r>
                      <a:r>
                        <a:rPr lang="en-US" sz="1400" baseline="0" dirty="0"/>
                        <a:t> because of voice and facial expressions of interviewer</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3"/>
                  </a:ext>
                </a:extLst>
              </a:tr>
              <a:tr h="864691">
                <a:tc>
                  <a:txBody>
                    <a:bodyPr/>
                    <a:lstStyle/>
                    <a:p>
                      <a:r>
                        <a:rPr lang="en-US" sz="1600" dirty="0"/>
                        <a:t>Anonymity given to respondents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t>Complete, since no signature is needed</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BFF"/>
                    </a:solidFill>
                  </a:tcPr>
                </a:tc>
                <a:tc>
                  <a:txBody>
                    <a:bodyPr/>
                    <a:lstStyle/>
                    <a:p>
                      <a:r>
                        <a:rPr lang="en-US" sz="1400" dirty="0"/>
                        <a:t>Some, because</a:t>
                      </a:r>
                      <a:r>
                        <a:rPr lang="en-US" sz="1400" baseline="0" dirty="0"/>
                        <a:t> of telephone contact</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A675"/>
                    </a:solidFill>
                  </a:tcPr>
                </a:tc>
                <a:tc>
                  <a:txBody>
                    <a:bodyPr/>
                    <a:lstStyle/>
                    <a:p>
                      <a:r>
                        <a:rPr lang="en-US" sz="1400" dirty="0"/>
                        <a:t>Little, because of face-to-face contact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2862646"/>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0" name="Title 9"/>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DATA—QUESTION FORMATS</a:t>
            </a:r>
            <a:endParaRPr lang="en-US" sz="2800" dirty="0"/>
          </a:p>
        </p:txBody>
      </p:sp>
      <p:sp>
        <p:nvSpPr>
          <p:cNvPr id="11" name="Content Placeholder 10"/>
          <p:cNvSpPr>
            <a:spLocks noGrp="1"/>
          </p:cNvSpPr>
          <p:nvPr>
            <p:ph idx="1"/>
          </p:nvPr>
        </p:nvSpPr>
        <p:spPr/>
        <p:txBody>
          <a:bodyPr/>
          <a:lstStyle/>
          <a:p>
            <a:r>
              <a:rPr lang="en-US" b="1" dirty="0"/>
              <a:t>Open-Ended Questions</a:t>
            </a:r>
          </a:p>
          <a:p>
            <a:r>
              <a:rPr lang="en-US" b="1" dirty="0"/>
              <a:t>Closed-End or Fixed Alternative Questions</a:t>
            </a:r>
            <a:endParaRPr lang="en-US" b="1" dirty="0">
              <a:solidFill>
                <a:srgbClr val="2C455E"/>
              </a:solidFill>
            </a:endParaRPr>
          </a:p>
          <a:p>
            <a:r>
              <a:rPr lang="en-US" b="1" dirty="0"/>
              <a:t>Dichotomous Questions</a:t>
            </a:r>
            <a:endParaRPr lang="en-US" b="1" dirty="0">
              <a:solidFill>
                <a:srgbClr val="0064FF"/>
              </a:solidFill>
            </a:endParaRPr>
          </a:p>
          <a:p>
            <a:r>
              <a:rPr lang="en-US" b="1" dirty="0"/>
              <a:t>Semantic Differential Questions</a:t>
            </a:r>
            <a:endParaRPr lang="en-US" b="1" dirty="0">
              <a:solidFill>
                <a:srgbClr val="0064FF"/>
              </a:solidFill>
            </a:endParaRPr>
          </a:p>
          <a:p>
            <a:r>
              <a:rPr lang="en-US" b="1" dirty="0"/>
              <a:t>Likert Scale Questions</a:t>
            </a:r>
            <a:endParaRPr lang="en-US" dirty="0"/>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4</a:t>
            </a:r>
            <a:r>
              <a:rPr lang="en-US" sz="2400" b="1" dirty="0"/>
              <a:t>  Different types of questions in a sample Wendy’</a:t>
            </a:r>
            <a:r>
              <a:rPr lang="en-US" altLang="ja-JP" sz="2400" b="1" dirty="0"/>
              <a:t>s survey (Q1 – Q5)</a:t>
            </a:r>
            <a:endParaRPr lang="en-US" sz="2400" dirty="0"/>
          </a:p>
        </p:txBody>
      </p:sp>
      <p:pic>
        <p:nvPicPr>
          <p:cNvPr id="6" name="Content Placeholder 5" descr="The first half of a Wendy's survey."/>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082040"/>
            <a:ext cx="6248400" cy="5379720"/>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5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 (Q1)</a:t>
            </a:r>
            <a:r>
              <a:rPr lang="en-US" sz="3200" b="1" dirty="0"/>
              <a:t>  Sample Wendy’</a:t>
            </a:r>
            <a:r>
              <a:rPr lang="en-US" altLang="ja-JP" sz="3200" b="1" dirty="0"/>
              <a:t>s survey: Open-ended question</a:t>
            </a:r>
            <a:endParaRPr lang="en-US" sz="3200" dirty="0"/>
          </a:p>
        </p:txBody>
      </p:sp>
      <p:pic>
        <p:nvPicPr>
          <p:cNvPr id="6" name="Picture 6" descr="Question. 1. What things are most important to you when you decide to eat out at a fast-food restaurant?"/>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52399" y="1947004"/>
            <a:ext cx="8854739" cy="1291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 (Q2)</a:t>
            </a:r>
            <a:r>
              <a:rPr lang="en-US" sz="3200" b="1" dirty="0"/>
              <a:t>  Sample Wendy’</a:t>
            </a:r>
            <a:r>
              <a:rPr lang="en-US" altLang="ja-JP" sz="3200" b="1" dirty="0"/>
              <a:t>s survey: Dichotomous question</a:t>
            </a:r>
            <a:endParaRPr lang="en-US" sz="3200" dirty="0"/>
          </a:p>
        </p:txBody>
      </p:sp>
      <p:pic>
        <p:nvPicPr>
          <p:cNvPr id="6" name="Picture 6" descr="Question. 2. Have you eaten at a fast-food restaurant in the past month? Yes. No."/>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6451" y="2160364"/>
            <a:ext cx="8831047" cy="900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28600"/>
            <a:ext cx="89535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 (Q3)</a:t>
            </a:r>
            <a:r>
              <a:rPr lang="en-US" sz="3200" b="1" dirty="0"/>
              <a:t>  Sample Wendy’</a:t>
            </a:r>
            <a:r>
              <a:rPr lang="en-US" altLang="ja-JP" sz="3200" b="1" dirty="0"/>
              <a:t>s survey: Multiple choice question </a:t>
            </a:r>
            <a:endParaRPr lang="en-US" sz="3200" dirty="0"/>
          </a:p>
        </p:txBody>
      </p:sp>
      <p:pic>
        <p:nvPicPr>
          <p:cNvPr id="6" name="Picture 7" descr="A multiple-choice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7174" y="1955800"/>
            <a:ext cx="8844426" cy="901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6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 (Q4)</a:t>
            </a:r>
            <a:r>
              <a:rPr lang="en-US" sz="3200" b="1" dirty="0"/>
              <a:t>  Sample Wendy’</a:t>
            </a:r>
            <a:r>
              <a:rPr lang="en-US" altLang="ja-JP" sz="3200" b="1" dirty="0"/>
              <a:t>s survey: Attitudinal question </a:t>
            </a:r>
            <a:endParaRPr lang="en-US" sz="3200" dirty="0"/>
          </a:p>
        </p:txBody>
      </p:sp>
      <p:pic>
        <p:nvPicPr>
          <p:cNvPr id="6" name="Picture 6" descr="An attitudinal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7419" y="1689100"/>
            <a:ext cx="8809162" cy="2565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7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4A (Q5)</a:t>
            </a:r>
            <a:r>
              <a:rPr lang="en-US" sz="2800" b="1" dirty="0"/>
              <a:t>  Sample Wendy’</a:t>
            </a:r>
            <a:r>
              <a:rPr lang="en-US" altLang="ja-JP" sz="2800" b="1" dirty="0"/>
              <a:t>s survey: Semantic differential scale question </a:t>
            </a:r>
            <a:endParaRPr lang="en-US" sz="2800" dirty="0"/>
          </a:p>
        </p:txBody>
      </p:sp>
      <p:pic>
        <p:nvPicPr>
          <p:cNvPr id="6" name="Picture 6" descr="A semanitc differential scale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5100" y="1531422"/>
            <a:ext cx="8801100" cy="2429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8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9" name="Title 8"/>
          <p:cNvSpPr>
            <a:spLocks noGrp="1"/>
          </p:cNvSpPr>
          <p:nvPr>
            <p:ph type="title"/>
          </p:nvPr>
        </p:nvSpPr>
        <p:spPr/>
        <p:txBody>
          <a:bodyPr/>
          <a:lstStyle/>
          <a:p>
            <a:pPr eaLnBrk="1" hangingPunct="1">
              <a:defRPr/>
            </a:pPr>
            <a:r>
              <a:rPr lang="en-US" sz="2800" b="1" dirty="0">
                <a:solidFill>
                  <a:srgbClr val="A50532"/>
                </a:solidFill>
              </a:rPr>
              <a:t>CHARACTERISTICS OF</a:t>
            </a:r>
            <a:br>
              <a:rPr lang="en-US" sz="2800" b="1" dirty="0">
                <a:solidFill>
                  <a:srgbClr val="A50532"/>
                </a:solidFill>
              </a:rPr>
            </a:br>
            <a:r>
              <a:rPr lang="en-US" sz="2800" b="1" dirty="0">
                <a:solidFill>
                  <a:srgbClr val="A50532"/>
                </a:solidFill>
              </a:rPr>
              <a:t>ORGANIZATIONAL BUYING</a:t>
            </a:r>
            <a:br>
              <a:rPr lang="en-US" sz="2800" b="1" dirty="0">
                <a:solidFill>
                  <a:srgbClr val="A50532"/>
                </a:solidFill>
              </a:rPr>
            </a:br>
            <a:r>
              <a:rPr lang="en-US" sz="2000" b="1" dirty="0">
                <a:solidFill>
                  <a:srgbClr val="A50532"/>
                </a:solidFill>
              </a:rPr>
              <a:t>THE BUYING CENTER</a:t>
            </a:r>
            <a:endParaRPr lang="en-US" sz="2800" dirty="0"/>
          </a:p>
        </p:txBody>
      </p:sp>
      <p:sp>
        <p:nvSpPr>
          <p:cNvPr id="10" name="Content Placeholder 9"/>
          <p:cNvSpPr>
            <a:spLocks noGrp="1"/>
          </p:cNvSpPr>
          <p:nvPr>
            <p:ph idx="1"/>
          </p:nvPr>
        </p:nvSpPr>
        <p:spPr>
          <a:xfrm>
            <a:off x="457200" y="2047875"/>
            <a:ext cx="8229600" cy="4078288"/>
          </a:xfrm>
        </p:spPr>
        <p:txBody>
          <a:bodyPr/>
          <a:lstStyle/>
          <a:p>
            <a:r>
              <a:rPr lang="en-US" b="1" dirty="0"/>
              <a:t>Number of People in Buying Center Depends on the Buying Situation</a:t>
            </a:r>
            <a:endParaRPr lang="en-US" dirty="0"/>
          </a:p>
          <a:p>
            <a:r>
              <a:rPr lang="en-US" b="1" dirty="0">
                <a:solidFill>
                  <a:srgbClr val="0064FF"/>
                </a:solidFill>
                <a:hlinkClick r:id="rId3" action="ppaction://hlinksldjump"/>
              </a:rPr>
              <a:t>Buy Classes</a:t>
            </a:r>
            <a:endParaRPr lang="en-US" b="1" dirty="0">
              <a:solidFill>
                <a:srgbClr val="0064FF"/>
              </a:solidFill>
            </a:endParaRPr>
          </a:p>
          <a:p>
            <a:pPr lvl="1"/>
            <a:r>
              <a:rPr lang="en-US" b="1" dirty="0"/>
              <a:t>New Rebuy</a:t>
            </a:r>
          </a:p>
          <a:p>
            <a:pPr lvl="1"/>
            <a:r>
              <a:rPr lang="en-US" b="1" dirty="0"/>
              <a:t>Straight Rebuy</a:t>
            </a:r>
          </a:p>
          <a:p>
            <a:pPr lvl="1"/>
            <a:r>
              <a:rPr lang="en-US" b="1" dirty="0"/>
              <a:t>Modified Rebuy</a:t>
            </a:r>
          </a:p>
        </p:txBody>
      </p:sp>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28600"/>
            <a:ext cx="8991600" cy="609600"/>
          </a:xfrm>
        </p:spPr>
        <p:txBody>
          <a:bodyPr/>
          <a:lstStyle/>
          <a:p>
            <a:pPr algn="l"/>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4B</a:t>
            </a:r>
            <a:r>
              <a:rPr lang="en-US" sz="2400" b="1" dirty="0"/>
              <a:t>  Different types of questions in a sample Wendy’</a:t>
            </a:r>
            <a:r>
              <a:rPr lang="en-US" altLang="ja-JP" sz="2400" b="1" dirty="0"/>
              <a:t>s survey (Q6 – Q9) </a:t>
            </a:r>
            <a:endParaRPr lang="en-US" sz="2400" dirty="0"/>
          </a:p>
        </p:txBody>
      </p:sp>
      <p:pic>
        <p:nvPicPr>
          <p:cNvPr id="6" name="Content Placeholder 5" descr="The second half of a Wendy's survey.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7700" y="1027816"/>
            <a:ext cx="5396803" cy="5473148"/>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10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4B (Q6)</a:t>
            </a:r>
            <a:r>
              <a:rPr lang="en-US" sz="3200" b="1" dirty="0"/>
              <a:t>  Sample Wendy’</a:t>
            </a:r>
            <a:r>
              <a:rPr lang="en-US" altLang="ja-JP" sz="3200" b="1" dirty="0"/>
              <a:t>s survey: Likert scale question </a:t>
            </a:r>
            <a:endParaRPr lang="en-US" sz="3200" dirty="0"/>
          </a:p>
        </p:txBody>
      </p:sp>
      <p:pic>
        <p:nvPicPr>
          <p:cNvPr id="6" name="Picture 6" descr="A Likert scale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1031" y="1955800"/>
            <a:ext cx="8961938" cy="200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10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4B (Q7)</a:t>
            </a:r>
            <a:r>
              <a:rPr lang="en-US" sz="3200" b="1" dirty="0"/>
              <a:t>  Sample Wendy’</a:t>
            </a:r>
            <a:r>
              <a:rPr lang="en-US" altLang="ja-JP" sz="3200" b="1" dirty="0"/>
              <a:t>s survey: Media behavior question </a:t>
            </a:r>
            <a:endParaRPr lang="en-US" sz="3200" dirty="0"/>
          </a:p>
        </p:txBody>
      </p:sp>
      <p:pic>
        <p:nvPicPr>
          <p:cNvPr id="6" name="Picture 6" descr="A media behavior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4404" y="1727199"/>
            <a:ext cx="8922595" cy="262890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quarter" idx="16"/>
          </p:nvPr>
        </p:nvSpPr>
        <p:spPr/>
        <p:txBody>
          <a:bodyPr/>
          <a:lstStyle/>
          <a:p>
            <a:r>
              <a:rPr lang="en-US" dirty="0">
                <a:hlinkClick r:id="rId4" action="ppaction://hlinksldjump"/>
              </a:rPr>
              <a:t>Jump to Appendix 11 long image description</a:t>
            </a:r>
            <a:endParaRPr lang="en-US" dirty="0"/>
          </a:p>
        </p:txBody>
      </p:sp>
      <p:sp>
        <p:nvSpPr>
          <p:cNvPr id="7" name="Text Placeholder 6" hidden="1"/>
          <p:cNvSpPr>
            <a:spLocks noGrp="1"/>
          </p:cNvSpPr>
          <p:nvPr>
            <p:ph type="body" sz="quarter" idx="11"/>
          </p:nvPr>
        </p:nvSpPr>
        <p:spPr/>
        <p:txBody>
          <a:bodyPr/>
          <a:lstStyle/>
          <a:p>
            <a:endParaRPr lang="en-US" dirty="0"/>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4B (Q8)</a:t>
            </a:r>
            <a:r>
              <a:rPr lang="en-US" sz="3200" b="1" dirty="0"/>
              <a:t>  Sample Wendy’</a:t>
            </a:r>
            <a:r>
              <a:rPr lang="en-US" altLang="ja-JP" sz="3200" b="1" dirty="0"/>
              <a:t>s survey: Usage behavior question </a:t>
            </a:r>
            <a:endParaRPr lang="en-US" sz="3200" dirty="0"/>
          </a:p>
        </p:txBody>
      </p:sp>
      <p:pic>
        <p:nvPicPr>
          <p:cNvPr id="6" name="Picture 6" descr="A usage behavior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7093" y="1790700"/>
            <a:ext cx="8935307" cy="2035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12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28600"/>
            <a:ext cx="89789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4B (Q9)</a:t>
            </a:r>
            <a:r>
              <a:rPr lang="en-US" sz="3200" b="1" dirty="0"/>
              <a:t>  Sample Wendy’</a:t>
            </a:r>
            <a:r>
              <a:rPr lang="en-US" altLang="ja-JP" sz="3200" b="1" dirty="0"/>
              <a:t>s survey: Demographic questions </a:t>
            </a:r>
            <a:endParaRPr lang="en-US" sz="3200" dirty="0"/>
          </a:p>
        </p:txBody>
      </p:sp>
      <p:pic>
        <p:nvPicPr>
          <p:cNvPr id="6" name="Picture 6" descr="A demographic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4643" y="1816100"/>
            <a:ext cx="8996171" cy="2755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13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4" name="Title 3"/>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DATA—OTHER SOURCES </a:t>
            </a:r>
            <a:r>
              <a:rPr lang="en-US" sz="1800" b="1" dirty="0">
                <a:solidFill>
                  <a:srgbClr val="A50532"/>
                </a:solidFill>
              </a:rPr>
              <a:t>(1 of 2) </a:t>
            </a:r>
            <a:endParaRPr lang="en-US" sz="1800" dirty="0"/>
          </a:p>
        </p:txBody>
      </p:sp>
      <p:sp>
        <p:nvSpPr>
          <p:cNvPr id="5" name="Content Placeholder 4"/>
          <p:cNvSpPr>
            <a:spLocks noGrp="1"/>
          </p:cNvSpPr>
          <p:nvPr>
            <p:ph idx="1"/>
          </p:nvPr>
        </p:nvSpPr>
        <p:spPr>
          <a:xfrm>
            <a:off x="457200" y="1600200"/>
            <a:ext cx="4091200" cy="3222065"/>
          </a:xfrm>
        </p:spPr>
        <p:txBody>
          <a:bodyPr/>
          <a:lstStyle/>
          <a:p>
            <a:r>
              <a:rPr lang="en-US" b="1" dirty="0"/>
              <a:t>Social Media Can Provide Ideas for New Products and Services</a:t>
            </a:r>
          </a:p>
          <a:p>
            <a:r>
              <a:rPr lang="en-US" b="1" dirty="0"/>
              <a:t>Use Social Media Listening Tools</a:t>
            </a:r>
            <a:endParaRPr lang="en-US" dirty="0"/>
          </a:p>
        </p:txBody>
      </p:sp>
      <p:pic>
        <p:nvPicPr>
          <p:cNvPr id="6" name="Picture 5" descr="d8064e433590223ccde56ce2c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443" y="3826922"/>
            <a:ext cx="2645138" cy="150772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7931" y="1870164"/>
            <a:ext cx="2488749" cy="1719726"/>
          </a:xfrm>
          <a:prstGeom prst="rect">
            <a:avLst/>
          </a:prstGeom>
        </p:spPr>
      </p:pic>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3200" b="1" dirty="0">
                <a:solidFill>
                  <a:srgbClr val="AA785A"/>
                </a:solidFill>
              </a:rPr>
              <a:t>APPLYING MARKETING METRICS</a:t>
            </a:r>
            <a:br>
              <a:rPr lang="en-US" sz="2800" b="1" dirty="0">
                <a:solidFill>
                  <a:srgbClr val="A50532"/>
                </a:solidFill>
              </a:rPr>
            </a:br>
            <a:r>
              <a:rPr lang="en-US" sz="2800" b="1" dirty="0">
                <a:solidFill>
                  <a:srgbClr val="A50532"/>
                </a:solidFill>
              </a:rPr>
              <a:t>Are the Carmex Social Media Programs Working Well</a:t>
            </a:r>
            <a:r>
              <a:rPr lang="en-US" altLang="ja-JP" sz="2800" b="1" dirty="0">
                <a:solidFill>
                  <a:srgbClr val="A50532"/>
                </a:solidFill>
              </a:rPr>
              <a:t>?</a:t>
            </a:r>
            <a:endParaRPr lang="en-US" sz="2800" b="1" dirty="0">
              <a:solidFill>
                <a:srgbClr val="A50532"/>
              </a:solidFill>
            </a:endParaRPr>
          </a:p>
        </p:txBody>
      </p:sp>
      <p:sp>
        <p:nvSpPr>
          <p:cNvPr id="4" name="Content Placeholder 3"/>
          <p:cNvSpPr>
            <a:spLocks noGrp="1"/>
          </p:cNvSpPr>
          <p:nvPr>
            <p:ph idx="1"/>
          </p:nvPr>
        </p:nvSpPr>
        <p:spPr>
          <a:xfrm>
            <a:off x="457200" y="1663700"/>
            <a:ext cx="3919562" cy="4889500"/>
          </a:xfrm>
        </p:spPr>
        <p:txBody>
          <a:bodyPr/>
          <a:lstStyle/>
          <a:p>
            <a:pPr>
              <a:buFont typeface="Arial"/>
              <a:buChar char="•"/>
              <a:defRPr/>
            </a:pPr>
            <a:r>
              <a:rPr lang="en-US" sz="3200" b="1" dirty="0"/>
              <a:t>Conversation </a:t>
            </a:r>
          </a:p>
          <a:p>
            <a:pPr>
              <a:buFont typeface="Arial"/>
              <a:buChar char="•"/>
              <a:defRPr/>
            </a:pPr>
            <a:r>
              <a:rPr lang="en-US" sz="3200" b="1" dirty="0"/>
              <a:t>Velocity </a:t>
            </a:r>
          </a:p>
          <a:p>
            <a:pPr>
              <a:buFont typeface="Arial"/>
              <a:buChar char="•"/>
              <a:defRPr/>
            </a:pPr>
            <a:r>
              <a:rPr lang="en-US" sz="3200" b="1" dirty="0"/>
              <a:t>Share of Voice </a:t>
            </a:r>
          </a:p>
          <a:p>
            <a:pPr>
              <a:buFont typeface="Arial"/>
              <a:buChar char="•"/>
              <a:defRPr/>
            </a:pPr>
            <a:r>
              <a:rPr lang="en-US" sz="3200" b="1" dirty="0"/>
              <a:t>Sentiment</a:t>
            </a:r>
            <a:endParaRPr lang="en-US" sz="3200" dirty="0"/>
          </a:p>
        </p:txBody>
      </p:sp>
      <p:pic>
        <p:nvPicPr>
          <p:cNvPr id="5" name="Picture 4" descr="Marketing dashboard measuring metrics for Carmex's social media."/>
          <p:cNvPicPr>
            <a:picLocks noChangeAspect="1"/>
          </p:cNvPicPr>
          <p:nvPr/>
        </p:nvPicPr>
        <p:blipFill>
          <a:blip r:embed="rId3"/>
          <a:stretch>
            <a:fillRect/>
          </a:stretch>
        </p:blipFill>
        <p:spPr>
          <a:xfrm>
            <a:off x="5257800" y="1367533"/>
            <a:ext cx="3312763" cy="5116709"/>
          </a:xfrm>
          <a:prstGeom prst="rect">
            <a:avLst/>
          </a:prstGeom>
        </p:spPr>
      </p:pic>
      <p:sp>
        <p:nvSpPr>
          <p:cNvPr id="9" name="Text Placeholder 8"/>
          <p:cNvSpPr>
            <a:spLocks noGrp="1"/>
          </p:cNvSpPr>
          <p:nvPr>
            <p:ph type="body" sz="quarter" idx="16"/>
          </p:nvPr>
        </p:nvSpPr>
        <p:spPr/>
        <p:txBody>
          <a:bodyPr/>
          <a:lstStyle/>
          <a:p>
            <a:r>
              <a:rPr lang="en-US" dirty="0">
                <a:hlinkClick r:id="rId4" action="ppaction://hlinksldjump"/>
              </a:rPr>
              <a:t>Jump to Appendix 14 long image description</a:t>
            </a:r>
          </a:p>
        </p:txBody>
      </p:sp>
      <p:grpSp>
        <p:nvGrpSpPr>
          <p:cNvPr id="10" name="Group 9" descr="Click for the Carmex Facebook page."/>
          <p:cNvGrpSpPr/>
          <p:nvPr/>
        </p:nvGrpSpPr>
        <p:grpSpPr>
          <a:xfrm>
            <a:off x="1013023" y="4926912"/>
            <a:ext cx="2069797" cy="1326687"/>
            <a:chOff x="1013023" y="4926912"/>
            <a:chExt cx="2069797" cy="1326687"/>
          </a:xfrm>
        </p:grpSpPr>
        <p:pic>
          <p:nvPicPr>
            <p:cNvPr id="11" name="Picture 3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6412" y="4926912"/>
              <a:ext cx="61436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13023" y="5607268"/>
              <a:ext cx="2069797" cy="646331"/>
            </a:xfrm>
            <a:prstGeom prst="rect">
              <a:avLst/>
            </a:prstGeom>
            <a:noFill/>
          </p:spPr>
          <p:txBody>
            <a:bodyPr wrap="none" rtlCol="0">
              <a:spAutoFit/>
            </a:bodyPr>
            <a:lstStyle/>
            <a:p>
              <a:pPr algn="ctr"/>
              <a:r>
                <a:rPr lang="en-US" sz="1800" b="1" dirty="0"/>
                <a:t>Carmex Lip Balm</a:t>
              </a:r>
            </a:p>
            <a:p>
              <a:pPr algn="ctr"/>
              <a:r>
                <a:rPr lang="en-US" sz="1800" b="1" dirty="0"/>
                <a:t>Facebook Page</a:t>
              </a:r>
            </a:p>
          </p:txBody>
        </p:sp>
      </p:gr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3" name="Title 2"/>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DATA—OTHER SOURCES </a:t>
            </a:r>
            <a:r>
              <a:rPr lang="en-US" sz="1800" b="1" dirty="0">
                <a:solidFill>
                  <a:srgbClr val="A50532"/>
                </a:solidFill>
              </a:rPr>
              <a:t>(2 of 2) </a:t>
            </a:r>
            <a:endParaRPr lang="en-US" sz="1800" dirty="0"/>
          </a:p>
        </p:txBody>
      </p:sp>
      <p:sp>
        <p:nvSpPr>
          <p:cNvPr id="4" name="Content Placeholder 3"/>
          <p:cNvSpPr>
            <a:spLocks noGrp="1"/>
          </p:cNvSpPr>
          <p:nvPr>
            <p:ph idx="1"/>
          </p:nvPr>
        </p:nvSpPr>
        <p:spPr>
          <a:xfrm>
            <a:off x="228600" y="1565507"/>
            <a:ext cx="4862945" cy="4525963"/>
          </a:xfrm>
        </p:spPr>
        <p:txBody>
          <a:bodyPr/>
          <a:lstStyle/>
          <a:p>
            <a:r>
              <a:rPr lang="en-US" b="1" dirty="0"/>
              <a:t>Panels</a:t>
            </a:r>
          </a:p>
          <a:p>
            <a:r>
              <a:rPr lang="en-US" b="1" dirty="0"/>
              <a:t>Experiments</a:t>
            </a:r>
          </a:p>
          <a:p>
            <a:pPr lvl="1"/>
            <a:r>
              <a:rPr lang="en-US" b="1" dirty="0"/>
              <a:t>Independent Variable: The Cause (Drivers)</a:t>
            </a:r>
            <a:endParaRPr lang="en-US" b="1" dirty="0">
              <a:solidFill>
                <a:srgbClr val="0064FF"/>
              </a:solidFill>
            </a:endParaRPr>
          </a:p>
          <a:p>
            <a:pPr lvl="1"/>
            <a:r>
              <a:rPr lang="en-US" b="1" dirty="0"/>
              <a:t>Dependent Variable: The Result</a:t>
            </a:r>
            <a:endParaRPr lang="en-US" b="1" dirty="0">
              <a:solidFill>
                <a:srgbClr val="0064FF"/>
              </a:solidFill>
            </a:endParaRPr>
          </a:p>
          <a:p>
            <a:pPr lvl="1"/>
            <a:r>
              <a:rPr lang="en-US" b="1" dirty="0"/>
              <a:t>Test Markets</a:t>
            </a:r>
            <a:endParaRPr lang="en-US" dirty="0"/>
          </a:p>
        </p:txBody>
      </p:sp>
      <p:pic>
        <p:nvPicPr>
          <p:cNvPr id="283663" name="Picture 1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2170" y="1737977"/>
            <a:ext cx="3654630" cy="2612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58758" y="196982"/>
            <a:ext cx="8799505"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3" name="Title 2"/>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400" b="1" dirty="0">
                <a:solidFill>
                  <a:srgbClr val="A50532"/>
                </a:solidFill>
              </a:rPr>
              <a:t>ADVANTAGES/DISADVANTAGES OF PRIMARY DATA</a:t>
            </a:r>
            <a:endParaRPr lang="en-US" sz="2400" dirty="0"/>
          </a:p>
        </p:txBody>
      </p:sp>
      <p:sp>
        <p:nvSpPr>
          <p:cNvPr id="4" name="Content Placeholder 3"/>
          <p:cNvSpPr>
            <a:spLocks noGrp="1"/>
          </p:cNvSpPr>
          <p:nvPr>
            <p:ph idx="1"/>
          </p:nvPr>
        </p:nvSpPr>
        <p:spPr/>
        <p:txBody>
          <a:bodyPr/>
          <a:lstStyle/>
          <a:p>
            <a:r>
              <a:rPr lang="en-US" b="1" dirty="0"/>
              <a:t>Advantages</a:t>
            </a:r>
          </a:p>
          <a:p>
            <a:pPr lvl="1"/>
            <a:r>
              <a:rPr lang="en-US" b="1" dirty="0"/>
              <a:t>More Flexible</a:t>
            </a:r>
          </a:p>
          <a:p>
            <a:pPr lvl="1"/>
            <a:r>
              <a:rPr lang="en-US" b="1" dirty="0"/>
              <a:t>More Specific to the Problem</a:t>
            </a:r>
          </a:p>
          <a:p>
            <a:r>
              <a:rPr lang="en-US" b="1" dirty="0"/>
              <a:t>Disadvantages</a:t>
            </a:r>
          </a:p>
          <a:p>
            <a:pPr lvl="1"/>
            <a:r>
              <a:rPr lang="en-US" b="1" dirty="0"/>
              <a:t>Expensive</a:t>
            </a:r>
            <a:endParaRPr lang="en-US" b="1" dirty="0">
              <a:solidFill>
                <a:srgbClr val="0064FF"/>
              </a:solidFill>
            </a:endParaRPr>
          </a:p>
          <a:p>
            <a:pPr lvl="1"/>
            <a:r>
              <a:rPr lang="en-US" b="1" dirty="0"/>
              <a:t>Time Consuming to Collect</a:t>
            </a:r>
            <a:endParaRPr lang="en-US" dirty="0"/>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4" name="Title 3"/>
          <p:cNvSpPr>
            <a:spLocks noGrp="1"/>
          </p:cNvSpPr>
          <p:nvPr>
            <p:ph type="title"/>
          </p:nvPr>
        </p:nvSpPr>
        <p:spPr/>
        <p:txBody>
          <a:bodyPr/>
          <a:lstStyle/>
          <a:p>
            <a:pPr eaLnBrk="1" hangingPunct="1"/>
            <a:r>
              <a:rPr lang="en-US" sz="2800" b="1" dirty="0">
                <a:solidFill>
                  <a:srgbClr val="A50532"/>
                </a:solidFill>
              </a:rPr>
              <a:t>STEP 4: DEVELOP FINDINGS</a:t>
            </a:r>
            <a:br>
              <a:rPr lang="en-US" sz="2800" b="1" dirty="0">
                <a:solidFill>
                  <a:srgbClr val="A50532"/>
                </a:solidFill>
              </a:rPr>
            </a:br>
            <a:r>
              <a:rPr lang="en-US" sz="2800" b="1" dirty="0">
                <a:solidFill>
                  <a:srgbClr val="A50532"/>
                </a:solidFill>
              </a:rPr>
              <a:t>ANALYZE THE DATA</a:t>
            </a:r>
            <a:endParaRPr lang="en-US" sz="1800" dirty="0"/>
          </a:p>
        </p:txBody>
      </p:sp>
      <p:sp>
        <p:nvSpPr>
          <p:cNvPr id="5" name="Content Placeholder 4"/>
          <p:cNvSpPr>
            <a:spLocks noGrp="1"/>
          </p:cNvSpPr>
          <p:nvPr>
            <p:ph idx="1"/>
          </p:nvPr>
        </p:nvSpPr>
        <p:spPr>
          <a:xfrm>
            <a:off x="457200" y="1600201"/>
            <a:ext cx="8229600" cy="3444766"/>
          </a:xfrm>
        </p:spPr>
        <p:txBody>
          <a:bodyPr/>
          <a:lstStyle/>
          <a:p>
            <a:r>
              <a:rPr lang="en-US" b="1" dirty="0"/>
              <a:t>Big Data and Data Analytics</a:t>
            </a:r>
          </a:p>
          <a:p>
            <a:r>
              <a:rPr lang="en-US" b="1" dirty="0">
                <a:solidFill>
                  <a:srgbClr val="0064FF"/>
                </a:solidFill>
                <a:hlinkClick r:id="rId3" action="ppaction://hlinksldjump"/>
              </a:rPr>
              <a:t>Information Technology</a:t>
            </a:r>
            <a:endParaRPr lang="en-US" b="1" dirty="0">
              <a:solidFill>
                <a:srgbClr val="0064FF"/>
              </a:solidFill>
            </a:endParaRPr>
          </a:p>
          <a:p>
            <a:pPr lvl="1"/>
            <a:r>
              <a:rPr lang="en-US" b="1" dirty="0"/>
              <a:t>Transform Data into Useful Information</a:t>
            </a:r>
            <a:endParaRPr lang="en-US" b="1" dirty="0">
              <a:solidFill>
                <a:srgbClr val="0064FF"/>
              </a:solidFill>
            </a:endParaRPr>
          </a:p>
          <a:p>
            <a:pPr lvl="1"/>
            <a:r>
              <a:rPr lang="en-US" b="1" dirty="0"/>
              <a:t>Data Visualization</a:t>
            </a:r>
          </a:p>
          <a:p>
            <a:pPr lvl="1"/>
            <a:r>
              <a:rPr lang="en-US" b="1" dirty="0"/>
              <a:t>Intelligent Enterprise</a:t>
            </a:r>
          </a:p>
          <a:p>
            <a:r>
              <a:rPr lang="en-US" b="1" dirty="0"/>
              <a:t>Data Mining</a:t>
            </a:r>
          </a:p>
          <a:p>
            <a:pPr lvl="1"/>
            <a:r>
              <a:rPr lang="en-US" b="1" dirty="0"/>
              <a:t>RFID Technology</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327" y="3563513"/>
            <a:ext cx="3519584" cy="2512983"/>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2100" y="228600"/>
            <a:ext cx="8851900" cy="609600"/>
          </a:xfrm>
        </p:spPr>
        <p:txBody>
          <a:bodyPr/>
          <a:lstStyle/>
          <a:p>
            <a:pPr algn="l"/>
            <a:r>
              <a:rPr lang="en-US" sz="2800" dirty="0">
                <a:solidFill>
                  <a:srgbClr val="7493E2"/>
                </a:solidFill>
                <a:effectLst>
                  <a:outerShdw blurRad="38100" dist="38100" dir="2700000" algn="tl">
                    <a:srgbClr val="DDDDDD"/>
                  </a:outerShdw>
                </a:effectLst>
              </a:rPr>
              <a:t>FIGURE 5-4</a:t>
            </a:r>
            <a:r>
              <a:rPr lang="en-US" sz="2800" b="1" dirty="0"/>
              <a:t>  The buying situation affects buying center behavior in different ways.</a:t>
            </a:r>
            <a:endParaRPr lang="en-US" sz="2800" dirty="0"/>
          </a:p>
        </p:txBody>
      </p:sp>
      <p:pic>
        <p:nvPicPr>
          <p:cNvPr id="6" name="Content Placeholder 5" descr="A table lists six buying center dimension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100" y="1409699"/>
            <a:ext cx="8610600" cy="4722914"/>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5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5</a:t>
            </a:r>
            <a:r>
              <a:rPr lang="en-US" sz="2400" b="1" dirty="0"/>
              <a:t>  How marketing researchers and managers use information technology to turn information into action.</a:t>
            </a:r>
            <a:endParaRPr lang="en-US" sz="2400" dirty="0"/>
          </a:p>
        </p:txBody>
      </p:sp>
      <p:pic>
        <p:nvPicPr>
          <p:cNvPr id="6" name="Content Placeholder 5" descr="A summary graphic showing how marketing researchers and managers use an intelligent enterprise platform."/>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6200" y="1163201"/>
            <a:ext cx="6426200" cy="5211207"/>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15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7"/>
            <a:ext cx="8958263" cy="1386273"/>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228600" algn="ctr" eaLnBrk="1" hangingPunct="1">
              <a:lnSpc>
                <a:spcPct val="105000"/>
              </a:lnSpc>
              <a:spcBef>
                <a:spcPct val="30000"/>
              </a:spcBef>
            </a:pPr>
            <a:endParaRPr lang="en-US" sz="2800" b="1" dirty="0">
              <a:solidFill>
                <a:schemeClr val="accent2"/>
              </a:solidFill>
            </a:endParaRPr>
          </a:p>
        </p:txBody>
      </p:sp>
      <p:sp>
        <p:nvSpPr>
          <p:cNvPr id="3" name="Title 2"/>
          <p:cNvSpPr>
            <a:spLocks noGrp="1"/>
          </p:cNvSpPr>
          <p:nvPr>
            <p:ph type="title"/>
          </p:nvPr>
        </p:nvSpPr>
        <p:spPr/>
        <p:txBody>
          <a:bodyPr/>
          <a:lstStyle/>
          <a:p>
            <a:pPr marL="228600" eaLnBrk="1" hangingPunct="1">
              <a:lnSpc>
                <a:spcPct val="105000"/>
              </a:lnSpc>
              <a:spcBef>
                <a:spcPct val="30000"/>
              </a:spcBef>
            </a:pPr>
            <a:r>
              <a:rPr lang="en-US" sz="2800" b="1" dirty="0">
                <a:solidFill>
                  <a:srgbClr val="AA785A"/>
                </a:solidFill>
              </a:rPr>
              <a:t>MAKING RESPONSIBLE DECISIONS</a:t>
            </a:r>
            <a:br>
              <a:rPr lang="en-US" sz="2400" b="1" dirty="0">
                <a:solidFill>
                  <a:schemeClr val="accent2"/>
                </a:solidFill>
              </a:rPr>
            </a:br>
            <a:r>
              <a:rPr lang="en-US" sz="2000" b="1" dirty="0">
                <a:solidFill>
                  <a:srgbClr val="A50532"/>
                </a:solidFill>
              </a:rPr>
              <a:t>NO MORE PERSONAL SECRETS: </a:t>
            </a:r>
            <a:br>
              <a:rPr lang="en-US" sz="2000" b="1" dirty="0">
                <a:solidFill>
                  <a:srgbClr val="A50532"/>
                </a:solidFill>
              </a:rPr>
            </a:br>
            <a:r>
              <a:rPr lang="en-US" sz="2000" b="1" dirty="0">
                <a:solidFill>
                  <a:srgbClr val="A50532"/>
                </a:solidFill>
              </a:rPr>
              <a:t>THE DOWNSIDE OF DATA MINING</a:t>
            </a:r>
            <a:endParaRPr lang="en-US" sz="2000" dirty="0"/>
          </a:p>
        </p:txBody>
      </p:sp>
      <p:sp>
        <p:nvSpPr>
          <p:cNvPr id="4" name="Content Placeholder 3"/>
          <p:cNvSpPr>
            <a:spLocks noGrp="1"/>
          </p:cNvSpPr>
          <p:nvPr>
            <p:ph idx="1"/>
          </p:nvPr>
        </p:nvSpPr>
        <p:spPr>
          <a:xfrm>
            <a:off x="457200" y="1915331"/>
            <a:ext cx="8229600" cy="2925585"/>
          </a:xfrm>
        </p:spPr>
        <p:txBody>
          <a:bodyPr/>
          <a:lstStyle/>
          <a:p>
            <a:r>
              <a:rPr lang="en-US" b="1" dirty="0"/>
              <a:t>Reveals Personal Information</a:t>
            </a:r>
            <a:endParaRPr lang="en-US" b="1" dirty="0">
              <a:solidFill>
                <a:srgbClr val="2C455E"/>
              </a:solidFill>
            </a:endParaRPr>
          </a:p>
          <a:p>
            <a:r>
              <a:rPr lang="en-US" b="1" dirty="0"/>
              <a:t>Collected via Tracking Devices</a:t>
            </a:r>
          </a:p>
          <a:p>
            <a:pPr lvl="1"/>
            <a:r>
              <a:rPr lang="en-US" b="1" dirty="0"/>
              <a:t> (Examples: Cookies and Apps)</a:t>
            </a:r>
            <a:endParaRPr lang="en-US" b="1" dirty="0">
              <a:solidFill>
                <a:srgbClr val="2C455E"/>
              </a:solidFill>
            </a:endParaRPr>
          </a:p>
          <a:p>
            <a:r>
              <a:rPr lang="en-US" b="1" dirty="0"/>
              <a:t>Enables Personalization and Targeting</a:t>
            </a:r>
            <a:endParaRPr lang="en-US" dirty="0"/>
          </a:p>
        </p:txBody>
      </p:sp>
      <p:grpSp>
        <p:nvGrpSpPr>
          <p:cNvPr id="8" name="Group 7" descr="Click for the Ghostery video."/>
          <p:cNvGrpSpPr/>
          <p:nvPr/>
        </p:nvGrpSpPr>
        <p:grpSpPr>
          <a:xfrm>
            <a:off x="6931582" y="4698045"/>
            <a:ext cx="963669" cy="1287968"/>
            <a:chOff x="6931582" y="4698045"/>
            <a:chExt cx="963669" cy="1287968"/>
          </a:xfrm>
        </p:grpSpPr>
        <p:pic>
          <p:nvPicPr>
            <p:cNvPr id="15364" name="Picture 2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738" y="5224013"/>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567" name="Rectangle 23"/>
            <p:cNvSpPr>
              <a:spLocks noChangeArrowheads="1"/>
            </p:cNvSpPr>
            <p:nvPr/>
          </p:nvSpPr>
          <p:spPr bwMode="auto">
            <a:xfrm>
              <a:off x="6931582" y="4698045"/>
              <a:ext cx="948540" cy="26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nchorCtr="1"/>
            <a:lstStyle/>
            <a:p>
              <a:pPr algn="ctr" eaLnBrk="1" hangingPunct="1">
                <a:buClr>
                  <a:schemeClr val="accent2"/>
                </a:buClr>
                <a:buFont typeface="Times" charset="0"/>
                <a:buNone/>
              </a:pPr>
              <a:r>
                <a:rPr lang="en-US" sz="1800" b="1" dirty="0"/>
                <a:t>Ghostery</a:t>
              </a:r>
            </a:p>
            <a:p>
              <a:pPr algn="ctr" eaLnBrk="1" hangingPunct="1">
                <a:buClr>
                  <a:schemeClr val="accent2"/>
                </a:buClr>
                <a:buFont typeface="Times" charset="0"/>
                <a:buNone/>
              </a:pPr>
              <a:r>
                <a:rPr lang="en-US" sz="1800" b="1" dirty="0"/>
                <a:t>Video</a:t>
              </a:r>
            </a:p>
          </p:txBody>
        </p:sp>
      </p:gr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7" name="Title 6"/>
          <p:cNvSpPr>
            <a:spLocks noGrp="1"/>
          </p:cNvSpPr>
          <p:nvPr>
            <p:ph type="title"/>
          </p:nvPr>
        </p:nvSpPr>
        <p:spPr/>
        <p:txBody>
          <a:bodyPr/>
          <a:lstStyle/>
          <a:p>
            <a:r>
              <a:rPr lang="en-US" sz="3200" b="1" dirty="0">
                <a:solidFill>
                  <a:srgbClr val="A50532"/>
                </a:solidFill>
              </a:rPr>
              <a:t>STEP 4: DEVELOP FINDINGS</a:t>
            </a:r>
            <a:endParaRPr lang="en-US" sz="3200" dirty="0"/>
          </a:p>
        </p:txBody>
      </p:sp>
      <p:sp>
        <p:nvSpPr>
          <p:cNvPr id="8" name="Content Placeholder 7"/>
          <p:cNvSpPr>
            <a:spLocks noGrp="1"/>
          </p:cNvSpPr>
          <p:nvPr>
            <p:ph idx="1"/>
          </p:nvPr>
        </p:nvSpPr>
        <p:spPr>
          <a:xfrm>
            <a:off x="457200" y="1600200"/>
            <a:ext cx="4870001" cy="4525963"/>
          </a:xfrm>
        </p:spPr>
        <p:txBody>
          <a:bodyPr/>
          <a:lstStyle/>
          <a:p>
            <a:r>
              <a:rPr lang="en-US" b="1" dirty="0"/>
              <a:t>Analyze the Data</a:t>
            </a:r>
          </a:p>
          <a:p>
            <a:pPr lvl="1"/>
            <a:r>
              <a:rPr lang="en-US" b="1" dirty="0"/>
              <a:t>How are Sales?</a:t>
            </a:r>
            <a:endParaRPr lang="en-US" b="1" dirty="0">
              <a:solidFill>
                <a:srgbClr val="0064FF"/>
              </a:solidFill>
            </a:endParaRPr>
          </a:p>
          <a:p>
            <a:pPr lvl="1"/>
            <a:r>
              <a:rPr lang="en-US" b="1" dirty="0"/>
              <a:t>What Factors Contribute to          Sales Trends?</a:t>
            </a:r>
          </a:p>
          <a:p>
            <a:pPr marL="457200" lvl="1" indent="0">
              <a:buNone/>
            </a:pPr>
            <a:endParaRPr lang="en-US" b="1" dirty="0"/>
          </a:p>
          <a:p>
            <a:r>
              <a:rPr lang="en-US" b="1" dirty="0"/>
              <a:t>Present the Findings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411" y="1905245"/>
            <a:ext cx="3487481" cy="3075188"/>
          </a:xfrm>
          <a:prstGeom prst="rect">
            <a:avLst/>
          </a:prstGeom>
        </p:spPr>
      </p:pic>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6</a:t>
            </a:r>
            <a:r>
              <a:rPr lang="en-US" sz="2400" b="1" dirty="0"/>
              <a:t>  Marketing dashboards that present findings to Tony’</a:t>
            </a:r>
            <a:r>
              <a:rPr lang="en-US" altLang="ja-JP" sz="2400" b="1" dirty="0"/>
              <a:t>s marketing manager that lead to recommendations and actions.</a:t>
            </a:r>
            <a:endParaRPr lang="en-US" sz="2400" dirty="0"/>
          </a:p>
        </p:txBody>
      </p:sp>
      <p:pic>
        <p:nvPicPr>
          <p:cNvPr id="4" name="Content Placeholder 3" descr="Marketing dashboard for Tony's pizza."/>
          <p:cNvPicPr>
            <a:picLocks noGrp="1" noChangeAspect="1"/>
          </p:cNvPicPr>
          <p:nvPr>
            <p:ph idx="1"/>
          </p:nvPr>
        </p:nvPicPr>
        <p:blipFill>
          <a:blip r:embed="rId3"/>
          <a:stretch>
            <a:fillRect/>
          </a:stretch>
        </p:blipFill>
        <p:spPr>
          <a:xfrm>
            <a:off x="1221036" y="990600"/>
            <a:ext cx="6701927" cy="5363705"/>
          </a:xfrm>
        </p:spPr>
      </p:pic>
      <p:sp>
        <p:nvSpPr>
          <p:cNvPr id="9" name="Text Placeholder 8"/>
          <p:cNvSpPr>
            <a:spLocks noGrp="1"/>
          </p:cNvSpPr>
          <p:nvPr>
            <p:ph type="body" sz="quarter" idx="16"/>
          </p:nvPr>
        </p:nvSpPr>
        <p:spPr/>
        <p:txBody>
          <a:bodyPr/>
          <a:lstStyle/>
          <a:p>
            <a:r>
              <a:rPr lang="en-US" dirty="0">
                <a:hlinkClick r:id="rId4" action="ppaction://hlinksldjump"/>
              </a:rPr>
              <a:t>Jump to Appendix 16 long image description</a:t>
            </a:r>
            <a:endParaRPr lang="en-US" dirty="0"/>
          </a:p>
        </p:txBody>
      </p:sp>
      <p:sp>
        <p:nvSpPr>
          <p:cNvPr id="5" name="Text Placeholder 4" hidden="1"/>
          <p:cNvSpPr>
            <a:spLocks noGrp="1"/>
          </p:cNvSpPr>
          <p:nvPr>
            <p:ph type="body" sz="quarter" idx="11"/>
          </p:nvPr>
        </p:nvSpPr>
        <p:spPr/>
        <p:txBody>
          <a:bodyPr/>
          <a:lstStyle/>
          <a:p>
            <a:endParaRPr lang="en-US"/>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7"/>
            <a:ext cx="8958263" cy="903649"/>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sz="3200" b="1" dirty="0">
              <a:solidFill>
                <a:srgbClr val="A50532"/>
              </a:solidFill>
            </a:endParaRPr>
          </a:p>
        </p:txBody>
      </p:sp>
      <p:sp>
        <p:nvSpPr>
          <p:cNvPr id="3" name="Title 2"/>
          <p:cNvSpPr>
            <a:spLocks noGrp="1"/>
          </p:cNvSpPr>
          <p:nvPr>
            <p:ph type="title"/>
          </p:nvPr>
        </p:nvSpPr>
        <p:spPr/>
        <p:txBody>
          <a:bodyPr/>
          <a:lstStyle/>
          <a:p>
            <a:r>
              <a:rPr lang="en-US" sz="3200" b="1" dirty="0">
                <a:solidFill>
                  <a:srgbClr val="A50532"/>
                </a:solidFill>
                <a:latin typeface="Arial"/>
                <a:cs typeface="Arial"/>
              </a:rPr>
              <a:t>STEP 5: TAKE MARKETING ACTIONS</a:t>
            </a:r>
            <a:endParaRPr lang="en-US" sz="3200" dirty="0">
              <a:latin typeface="Arial"/>
              <a:cs typeface="Arial"/>
            </a:endParaRPr>
          </a:p>
        </p:txBody>
      </p:sp>
      <p:sp>
        <p:nvSpPr>
          <p:cNvPr id="4" name="Content Placeholder 3"/>
          <p:cNvSpPr>
            <a:spLocks noGrp="1"/>
          </p:cNvSpPr>
          <p:nvPr>
            <p:ph idx="1"/>
          </p:nvPr>
        </p:nvSpPr>
        <p:spPr>
          <a:xfrm>
            <a:off x="731820" y="1409700"/>
            <a:ext cx="7558282" cy="4768292"/>
          </a:xfrm>
        </p:spPr>
        <p:txBody>
          <a:bodyPr/>
          <a:lstStyle/>
          <a:p>
            <a:r>
              <a:rPr lang="en-US" sz="3200" b="1" dirty="0">
                <a:latin typeface="Arial"/>
                <a:cs typeface="Arial"/>
              </a:rPr>
              <a:t>Make Action Recommendations</a:t>
            </a:r>
          </a:p>
          <a:p>
            <a:r>
              <a:rPr lang="en-US" sz="3200" b="1" dirty="0">
                <a:latin typeface="Arial"/>
                <a:cs typeface="Arial"/>
              </a:rPr>
              <a:t>Implement the Action Recommendations</a:t>
            </a:r>
          </a:p>
          <a:p>
            <a:r>
              <a:rPr lang="en-US" sz="3200" b="1" dirty="0">
                <a:latin typeface="Arial"/>
                <a:cs typeface="Arial"/>
              </a:rPr>
              <a:t>Evaluate the Results</a:t>
            </a:r>
            <a:endParaRPr lang="en-US" sz="3200" b="1" dirty="0">
              <a:solidFill>
                <a:srgbClr val="2C455E"/>
              </a:solidFill>
              <a:latin typeface="Arial"/>
              <a:cs typeface="Arial"/>
            </a:endParaRPr>
          </a:p>
          <a:p>
            <a:pPr lvl="1"/>
            <a:r>
              <a:rPr lang="en-US" sz="3200" b="1" dirty="0">
                <a:latin typeface="Arial"/>
                <a:cs typeface="Arial"/>
              </a:rPr>
              <a:t>The Decision Itself</a:t>
            </a:r>
          </a:p>
          <a:p>
            <a:pPr lvl="1"/>
            <a:r>
              <a:rPr lang="en-US" sz="3200" b="1" dirty="0">
                <a:latin typeface="Arial"/>
                <a:cs typeface="Arial"/>
              </a:rPr>
              <a:t>The Decision Process Used</a:t>
            </a:r>
            <a:endParaRPr lang="en-US" sz="3200" dirty="0">
              <a:latin typeface="Arial"/>
              <a:cs typeface="Arial"/>
            </a:endParaRP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4" name="Title 3"/>
          <p:cNvSpPr>
            <a:spLocks noGrp="1"/>
          </p:cNvSpPr>
          <p:nvPr>
            <p:ph type="title"/>
          </p:nvPr>
        </p:nvSpPr>
        <p:spPr/>
        <p:txBody>
          <a:bodyPr/>
          <a:lstStyle/>
          <a:p>
            <a:r>
              <a:rPr lang="en-US" sz="2800" b="1" dirty="0">
                <a:solidFill>
                  <a:srgbClr val="A50532"/>
                </a:solidFill>
              </a:rPr>
              <a:t>SALES FORECASTING TECHNIQUES </a:t>
            </a:r>
            <a:r>
              <a:rPr lang="en-US" sz="1800" b="1" dirty="0">
                <a:solidFill>
                  <a:srgbClr val="A50532"/>
                </a:solidFill>
              </a:rPr>
              <a:t>(1 of 2)</a:t>
            </a:r>
            <a:endParaRPr lang="en-US" sz="1800" dirty="0"/>
          </a:p>
        </p:txBody>
      </p:sp>
      <p:sp>
        <p:nvSpPr>
          <p:cNvPr id="5" name="Content Placeholder 4"/>
          <p:cNvSpPr>
            <a:spLocks noGrp="1"/>
          </p:cNvSpPr>
          <p:nvPr>
            <p:ph idx="1"/>
          </p:nvPr>
        </p:nvSpPr>
        <p:spPr>
          <a:xfrm>
            <a:off x="228600" y="960438"/>
            <a:ext cx="7532885" cy="4525963"/>
          </a:xfrm>
        </p:spPr>
        <p:txBody>
          <a:bodyPr/>
          <a:lstStyle/>
          <a:p>
            <a:r>
              <a:rPr lang="en-US" b="1" dirty="0">
                <a:solidFill>
                  <a:srgbClr val="0064FF"/>
                </a:solidFill>
                <a:hlinkClick r:id="rId3" action="ppaction://hlinksldjump"/>
              </a:rPr>
              <a:t>Sales Forecast</a:t>
            </a:r>
            <a:endParaRPr lang="en-US" b="1" dirty="0">
              <a:solidFill>
                <a:srgbClr val="0064FF"/>
              </a:solidFill>
            </a:endParaRPr>
          </a:p>
          <a:p>
            <a:r>
              <a:rPr lang="en-US" b="1" dirty="0"/>
              <a:t>Judgments of the Decision Maker</a:t>
            </a:r>
          </a:p>
          <a:p>
            <a:pPr lvl="1"/>
            <a:r>
              <a:rPr lang="en-US" b="1" dirty="0"/>
              <a:t>Direct Forecast</a:t>
            </a:r>
          </a:p>
          <a:p>
            <a:pPr lvl="1"/>
            <a:r>
              <a:rPr lang="en-US" b="1" dirty="0"/>
              <a:t>Lost-Horse Forecast</a:t>
            </a:r>
          </a:p>
          <a:p>
            <a:r>
              <a:rPr lang="en-US" b="1" dirty="0"/>
              <a:t>Surveys of Knowledgeable Groups</a:t>
            </a:r>
          </a:p>
          <a:p>
            <a:pPr lvl="1"/>
            <a:r>
              <a:rPr lang="en-US" b="1" dirty="0"/>
              <a:t>Survey of Buyers</a:t>
            </a:r>
            <a:r>
              <a:rPr lang="ja-JP" altLang="en-US" b="1" dirty="0"/>
              <a:t>’</a:t>
            </a:r>
            <a:r>
              <a:rPr lang="en-US" altLang="ja-JP" b="1" dirty="0"/>
              <a:t> Intentions Forecast</a:t>
            </a:r>
            <a:endParaRPr lang="en-US" b="1" dirty="0"/>
          </a:p>
          <a:p>
            <a:pPr lvl="1"/>
            <a:r>
              <a:rPr lang="en-US" b="1" dirty="0"/>
              <a:t>Salesforce Survey Forecast</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512" y="4921248"/>
            <a:ext cx="2408246" cy="1412228"/>
          </a:xfrm>
          <a:prstGeom prst="rect">
            <a:avLst/>
          </a:prstGeom>
        </p:spPr>
      </p:pic>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766254"/>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3" name="Title 2"/>
          <p:cNvSpPr>
            <a:spLocks noGrp="1"/>
          </p:cNvSpPr>
          <p:nvPr>
            <p:ph type="title"/>
          </p:nvPr>
        </p:nvSpPr>
        <p:spPr>
          <a:xfrm>
            <a:off x="457200" y="160338"/>
            <a:ext cx="8229600" cy="1257300"/>
          </a:xfrm>
        </p:spPr>
        <p:txBody>
          <a:bodyPr/>
          <a:lstStyle/>
          <a:p>
            <a:r>
              <a:rPr lang="en-US" sz="2800" b="1" dirty="0">
                <a:solidFill>
                  <a:srgbClr val="A50532"/>
                </a:solidFill>
              </a:rPr>
              <a:t>SALES FORECASTING TECHNIQUES </a:t>
            </a:r>
            <a:br>
              <a:rPr lang="en-US" sz="2800" b="1" dirty="0">
                <a:solidFill>
                  <a:srgbClr val="A50532"/>
                </a:solidFill>
              </a:rPr>
            </a:br>
            <a:r>
              <a:rPr lang="en-US" sz="1800" b="1" dirty="0">
                <a:solidFill>
                  <a:srgbClr val="A50532"/>
                </a:solidFill>
              </a:rPr>
              <a:t>(2 of 2)</a:t>
            </a:r>
            <a:endParaRPr lang="en-US" sz="1800" dirty="0"/>
          </a:p>
        </p:txBody>
      </p:sp>
      <p:sp>
        <p:nvSpPr>
          <p:cNvPr id="4" name="Content Placeholder 3"/>
          <p:cNvSpPr>
            <a:spLocks noGrp="1"/>
          </p:cNvSpPr>
          <p:nvPr>
            <p:ph idx="1"/>
          </p:nvPr>
        </p:nvSpPr>
        <p:spPr/>
        <p:txBody>
          <a:bodyPr/>
          <a:lstStyle/>
          <a:p>
            <a:r>
              <a:rPr lang="en-US" b="1" dirty="0"/>
              <a:t>Statistical Methods</a:t>
            </a:r>
          </a:p>
          <a:p>
            <a:pPr lvl="1"/>
            <a:r>
              <a:rPr lang="en-US" b="1" dirty="0"/>
              <a:t>Trend Extrapolation: Extending a Pattern Observed in Past Data into the Future</a:t>
            </a:r>
          </a:p>
          <a:p>
            <a:pPr lvl="1"/>
            <a:r>
              <a:rPr lang="en-US" b="1" dirty="0"/>
              <a:t>Linear Trend Extrapolation: When the Pattern is Described with a Straight Line</a:t>
            </a:r>
            <a:endParaRPr lang="en-US" dirty="0"/>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7</a:t>
            </a:r>
            <a:r>
              <a:rPr lang="en-US" sz="2800" b="1" dirty="0"/>
              <a:t> Linear trend extrapolation of sales revenues at Xerox, made at the start of 2000.</a:t>
            </a:r>
            <a:br>
              <a:rPr lang="en-US" sz="2800" b="1" dirty="0"/>
            </a:br>
            <a:r>
              <a:rPr lang="en-US" sz="2800" b="1" dirty="0"/>
              <a:t>                              </a:t>
            </a:r>
            <a:r>
              <a:rPr lang="en-US" sz="800" b="1" dirty="0">
                <a:solidFill>
                  <a:schemeClr val="tx1">
                    <a:lumMod val="50000"/>
                    <a:lumOff val="50000"/>
                  </a:schemeClr>
                </a:solidFill>
              </a:rPr>
              <a:t>Copyright © McGraw-Hill Education.  Permission required for reproduction or display.</a:t>
            </a:r>
            <a:endParaRPr lang="en-US" sz="2800" dirty="0">
              <a:solidFill>
                <a:schemeClr val="tx1">
                  <a:lumMod val="50000"/>
                  <a:lumOff val="50000"/>
                </a:schemeClr>
              </a:solidFill>
            </a:endParaRPr>
          </a:p>
        </p:txBody>
      </p:sp>
      <p:pic>
        <p:nvPicPr>
          <p:cNvPr id="1027" name="Picture 3" descr="Line graph for linear trend extrapolation of sales revenues at Xer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91818"/>
            <a:ext cx="7620000" cy="425958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17 long image description</a:t>
            </a:r>
            <a:endParaRPr lang="en-US" dirty="0"/>
          </a:p>
        </p:txBody>
      </p:sp>
      <p:sp>
        <p:nvSpPr>
          <p:cNvPr id="4" name="Text Placeholder 3" hidden="1"/>
          <p:cNvSpPr>
            <a:spLocks noGrp="1"/>
          </p:cNvSpPr>
          <p:nvPr>
            <p:ph type="body" sz="quarter" idx="11"/>
          </p:nvPr>
        </p:nvSpPr>
        <p:spPr/>
        <p:txBody>
          <a:bodyPr/>
          <a:lstStyle/>
          <a:p>
            <a:endParaRPr lang="en-US"/>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AutoShape 2"/>
          <p:cNvSpPr>
            <a:spLocks noChangeArrowheads="1"/>
          </p:cNvSpPr>
          <p:nvPr/>
        </p:nvSpPr>
        <p:spPr bwMode="auto">
          <a:xfrm>
            <a:off x="88900" y="160338"/>
            <a:ext cx="8958263" cy="18288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3200" b="1" dirty="0">
              <a:solidFill>
                <a:srgbClr val="A50532"/>
              </a:solidFill>
            </a:endParaRPr>
          </a:p>
        </p:txBody>
      </p:sp>
      <p:sp>
        <p:nvSpPr>
          <p:cNvPr id="4" name="Title 3"/>
          <p:cNvSpPr>
            <a:spLocks noGrp="1"/>
          </p:cNvSpPr>
          <p:nvPr>
            <p:ph type="title"/>
          </p:nvPr>
        </p:nvSpPr>
        <p:spPr/>
        <p:txBody>
          <a:bodyPr/>
          <a:lstStyle/>
          <a:p>
            <a:pPr eaLnBrk="1" hangingPunct="1"/>
            <a:r>
              <a:rPr lang="en-US" sz="4000" b="1" dirty="0">
                <a:solidFill>
                  <a:srgbClr val="007800"/>
                </a:solidFill>
              </a:rPr>
              <a:t>VIDEO CASE 7</a:t>
            </a:r>
            <a:br>
              <a:rPr lang="en-US" sz="3200" dirty="0">
                <a:latin typeface="Cantoria MT Std" charset="0"/>
              </a:rPr>
            </a:br>
            <a:r>
              <a:rPr lang="en-US" sz="3200" b="1" dirty="0">
                <a:solidFill>
                  <a:srgbClr val="A50532"/>
                </a:solidFill>
              </a:rPr>
              <a:t>CARMEX [A]: LEVERAGING FACEBOOK FOR MARKETING RESEARCH</a:t>
            </a:r>
            <a:endParaRPr lang="en-US" sz="3200" dirty="0"/>
          </a:p>
        </p:txBody>
      </p:sp>
      <p:pic>
        <p:nvPicPr>
          <p:cNvPr id="9" name="Content Placeholder 8" descr="A photo of Carmex products, including creams, lotions, and lip balm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4683" y="2260766"/>
            <a:ext cx="4815726" cy="4090157"/>
          </a:xfrm>
          <a:prstGeom prst="rect">
            <a:avLst/>
          </a:prstGeom>
        </p:spPr>
      </p:pic>
      <p:grpSp>
        <p:nvGrpSpPr>
          <p:cNvPr id="7" name="Group 6" descr="Click for the Carmex video case."/>
          <p:cNvGrpSpPr/>
          <p:nvPr/>
        </p:nvGrpSpPr>
        <p:grpSpPr>
          <a:xfrm>
            <a:off x="7504916" y="4761999"/>
            <a:ext cx="1424429" cy="1408331"/>
            <a:chOff x="7504916" y="4761999"/>
            <a:chExt cx="1424429" cy="1408331"/>
          </a:xfrm>
        </p:grpSpPr>
        <p:pic>
          <p:nvPicPr>
            <p:cNvPr id="6" name="Picture 1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7874" y="5408330"/>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504916" y="4761999"/>
              <a:ext cx="1424429" cy="646331"/>
            </a:xfrm>
            <a:prstGeom prst="rect">
              <a:avLst/>
            </a:prstGeom>
            <a:noFill/>
          </p:spPr>
          <p:txBody>
            <a:bodyPr wrap="none" rtlCol="0">
              <a:spAutoFit/>
            </a:bodyPr>
            <a:lstStyle/>
            <a:p>
              <a:pPr algn="ctr"/>
              <a:r>
                <a:rPr lang="en-US" sz="1800" b="1" dirty="0"/>
                <a:t>Carmex </a:t>
              </a:r>
            </a:p>
            <a:p>
              <a:pPr algn="ctr"/>
              <a:r>
                <a:rPr lang="en-US" sz="1800" b="1" dirty="0"/>
                <a:t>Video Case</a:t>
              </a:r>
            </a:p>
          </p:txBody>
        </p:sp>
      </p:gr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chemeClr val="accent2"/>
              </a:solidFill>
            </a:endParaRPr>
          </a:p>
        </p:txBody>
      </p:sp>
      <p:sp>
        <p:nvSpPr>
          <p:cNvPr id="3" name="Title 2"/>
          <p:cNvSpPr>
            <a:spLocks noGrp="1"/>
          </p:cNvSpPr>
          <p:nvPr>
            <p:ph type="title"/>
          </p:nvPr>
        </p:nvSpPr>
        <p:spPr/>
        <p:txBody>
          <a:bodyPr/>
          <a:lstStyle/>
          <a:p>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(1 of 7)</a:t>
            </a:r>
            <a:endParaRPr lang="en-US" sz="1800" dirty="0"/>
          </a:p>
        </p:txBody>
      </p:sp>
      <p:pic>
        <p:nvPicPr>
          <p:cNvPr id="6" name="Content Placeholder 5" descr="A screen shot of a Facebook open-ended poll questio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00" y="2579063"/>
            <a:ext cx="8763000" cy="2378779"/>
          </a:xfrm>
          <a:prstGeom prst="rect">
            <a:avLst/>
          </a:prstGeom>
        </p:spPr>
      </p:pic>
      <p:sp>
        <p:nvSpPr>
          <p:cNvPr id="5" name="Text Placeholder 4"/>
          <p:cNvSpPr>
            <a:spLocks noGrp="1"/>
          </p:cNvSpPr>
          <p:nvPr>
            <p:ph type="body" sz="quarter" idx="16"/>
          </p:nvPr>
        </p:nvSpPr>
        <p:spPr>
          <a:xfrm>
            <a:off x="3886200" y="6553200"/>
            <a:ext cx="1371600" cy="99950"/>
          </a:xfrm>
        </p:spPr>
        <p:txBody>
          <a:bodyPr/>
          <a:lstStyle/>
          <a:p>
            <a:r>
              <a:rPr lang="en-US" dirty="0">
                <a:hlinkClick r:id="rId4" action="ppaction://hlinksldjump"/>
              </a:rPr>
              <a:t>Jump to Appendix 18 long image description</a:t>
            </a:r>
            <a:endParaRPr lang="en-US" dirty="0"/>
          </a:p>
        </p:txBody>
      </p:sp>
    </p:spTree>
    <p:extLst>
      <p:ext uri="{BB962C8B-B14F-4D97-AF65-F5344CB8AC3E}">
        <p14:creationId xmlns:p14="http://schemas.microsoft.com/office/powerpoint/2010/main" val="24037308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3200" b="1" dirty="0">
              <a:solidFill>
                <a:schemeClr val="accent2"/>
              </a:solidFill>
            </a:endParaRPr>
          </a:p>
        </p:txBody>
      </p:sp>
      <p:sp>
        <p:nvSpPr>
          <p:cNvPr id="10" name="Title 9"/>
          <p:cNvSpPr>
            <a:spLocks noGrp="1"/>
          </p:cNvSpPr>
          <p:nvPr>
            <p:ph type="title"/>
          </p:nvPr>
        </p:nvSpPr>
        <p:spPr/>
        <p:txBody>
          <a:bodyPr/>
          <a:lstStyle/>
          <a:p>
            <a:pPr eaLnBrk="1" hangingPunct="1">
              <a:defRPr/>
            </a:pPr>
            <a:r>
              <a:rPr lang="en-US" sz="2800" b="1" dirty="0">
                <a:solidFill>
                  <a:srgbClr val="A50532"/>
                </a:solidFill>
              </a:rPr>
              <a:t>ONLINE BUYING IN</a:t>
            </a:r>
            <a:br>
              <a:rPr lang="en-US" sz="2800" b="1" dirty="0">
                <a:solidFill>
                  <a:srgbClr val="A50532"/>
                </a:solidFill>
              </a:rPr>
            </a:br>
            <a:r>
              <a:rPr lang="en-US" sz="2800" b="1" dirty="0">
                <a:solidFill>
                  <a:srgbClr val="A50532"/>
                </a:solidFill>
              </a:rPr>
              <a:t>BUSINESS-TO-BUSINESS MARKETING</a:t>
            </a:r>
            <a:endParaRPr lang="en-US" sz="2800" dirty="0"/>
          </a:p>
        </p:txBody>
      </p:sp>
      <p:sp>
        <p:nvSpPr>
          <p:cNvPr id="11" name="Content Placeholder 10"/>
          <p:cNvSpPr>
            <a:spLocks noGrp="1"/>
          </p:cNvSpPr>
          <p:nvPr>
            <p:ph idx="1"/>
          </p:nvPr>
        </p:nvSpPr>
        <p:spPr/>
        <p:txBody>
          <a:bodyPr/>
          <a:lstStyle/>
          <a:p>
            <a:r>
              <a:rPr lang="en-US" b="1" dirty="0"/>
              <a:t>Prominence of Online Buying in Organizational Markets</a:t>
            </a:r>
            <a:endParaRPr lang="en-US" b="1" dirty="0">
              <a:solidFill>
                <a:srgbClr val="0064FF"/>
              </a:solidFill>
            </a:endParaRPr>
          </a:p>
          <a:p>
            <a:r>
              <a:rPr lang="en-US" b="1" dirty="0">
                <a:solidFill>
                  <a:srgbClr val="0064FF"/>
                </a:solidFill>
                <a:hlinkClick r:id="rId3" action="ppaction://hlinksldjump"/>
              </a:rPr>
              <a:t>E-marketplaces</a:t>
            </a:r>
            <a:endParaRPr lang="en-US" b="1" dirty="0"/>
          </a:p>
          <a:p>
            <a:r>
              <a:rPr lang="en-US" b="1" dirty="0"/>
              <a:t>Online Auctions in Organizational Markets</a:t>
            </a:r>
            <a:endParaRPr lang="en-US" b="1" dirty="0">
              <a:solidFill>
                <a:srgbClr val="0064FF"/>
              </a:solidFill>
            </a:endParaRPr>
          </a:p>
          <a:p>
            <a:pPr lvl="1"/>
            <a:r>
              <a:rPr lang="en-US" b="1" dirty="0">
                <a:solidFill>
                  <a:srgbClr val="0064FF"/>
                </a:solidFill>
                <a:hlinkClick r:id="rId4" action="ppaction://hlinksldjump"/>
              </a:rPr>
              <a:t>Traditional Auction</a:t>
            </a:r>
            <a:endParaRPr lang="en-US" b="1" dirty="0">
              <a:solidFill>
                <a:srgbClr val="0064FF"/>
              </a:solidFill>
            </a:endParaRPr>
          </a:p>
          <a:p>
            <a:pPr lvl="1"/>
            <a:r>
              <a:rPr lang="en-US" b="1" dirty="0">
                <a:solidFill>
                  <a:srgbClr val="0064FF"/>
                </a:solidFill>
                <a:hlinkClick r:id="rId5" action="ppaction://hlinksldjump"/>
              </a:rPr>
              <a:t>Reverse Auction</a:t>
            </a:r>
            <a:endParaRPr lang="en-US" dirty="0"/>
          </a:p>
        </p:txBody>
      </p:sp>
    </p:spTree>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3" name="Title 2"/>
          <p:cNvSpPr>
            <a:spLocks noGrp="1"/>
          </p:cNvSpPr>
          <p:nvPr>
            <p:ph type="title"/>
          </p:nvPr>
        </p:nvSpPr>
        <p:spPr/>
        <p:txBody>
          <a:bodyPr/>
          <a:lstStyle/>
          <a:p>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(2 of 7)</a:t>
            </a:r>
            <a:endParaRPr lang="en-US" sz="1800" dirty="0"/>
          </a:p>
        </p:txBody>
      </p:sp>
      <p:pic>
        <p:nvPicPr>
          <p:cNvPr id="6" name="Content Placeholder 5" descr="A screen shot of a Facebook fixed-alternative poll questio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099" y="2250156"/>
            <a:ext cx="8820333" cy="3045744"/>
          </a:xfrm>
          <a:prstGeom prst="rect">
            <a:avLst/>
          </a:prstGeom>
        </p:spPr>
      </p:pic>
      <p:sp>
        <p:nvSpPr>
          <p:cNvPr id="5" name="Text Placeholder 4"/>
          <p:cNvSpPr>
            <a:spLocks noGrp="1"/>
          </p:cNvSpPr>
          <p:nvPr>
            <p:ph type="body" sz="quarter" idx="16"/>
          </p:nvPr>
        </p:nvSpPr>
        <p:spPr>
          <a:xfrm>
            <a:off x="3886200" y="6553200"/>
            <a:ext cx="1371600" cy="99950"/>
          </a:xfrm>
        </p:spPr>
        <p:txBody>
          <a:bodyPr/>
          <a:lstStyle/>
          <a:p>
            <a:r>
              <a:rPr lang="en-US" dirty="0">
                <a:hlinkClick r:id="rId4" action="ppaction://hlinksldjump"/>
              </a:rPr>
              <a:t>Jump to Appendix 19 long image description</a:t>
            </a:r>
            <a:endParaRPr lang="en-US" dirty="0"/>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100" y="228600"/>
            <a:ext cx="8978900" cy="609600"/>
          </a:xfrm>
        </p:spPr>
        <p:txBody>
          <a:bodyPr/>
          <a:lstStyle/>
          <a:p>
            <a:pPr algn="l"/>
            <a:r>
              <a:rPr lang="en-US" sz="3200" dirty="0">
                <a:solidFill>
                  <a:srgbClr val="7493E2"/>
                </a:solidFill>
                <a:effectLst>
                  <a:outerShdw blurRad="38100" dist="38100" dir="2700000" algn="tl">
                    <a:srgbClr val="DDDDDD"/>
                  </a:outerShdw>
                </a:effectLst>
                <a:ea typeface="ヒラギノ角ゴ Pro W3" charset="0"/>
                <a:cs typeface="ヒラギノ角ゴ Pro W3" charset="0"/>
              </a:rPr>
              <a:t>FIGURE 3</a:t>
            </a:r>
            <a:r>
              <a:rPr lang="en-US" sz="3200" b="1" dirty="0">
                <a:ea typeface="ヒラギノ角ゴ Pro W3" charset="0"/>
                <a:cs typeface="ヒラギノ角ゴ Pro W3" charset="0"/>
              </a:rPr>
              <a:t>  </a:t>
            </a:r>
            <a:r>
              <a:rPr lang="en-US" sz="3200" b="1" dirty="0">
                <a:solidFill>
                  <a:srgbClr val="A50532"/>
                </a:solidFill>
                <a:ea typeface="ヒラギノ角ゴ Pro W3" charset="0"/>
                <a:cs typeface="ヒラギノ角ゴ Pro W3" charset="0"/>
              </a:rPr>
              <a:t>Potential results from three possible Facebook strategies.</a:t>
            </a:r>
            <a:endParaRPr lang="en-US" sz="3200" dirty="0"/>
          </a:p>
        </p:txBody>
      </p:sp>
      <p:pic>
        <p:nvPicPr>
          <p:cNvPr id="6" name="Content Placeholder 5" descr="A table of three Facebook strategi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00" y="2022395"/>
            <a:ext cx="8813800" cy="3509123"/>
          </a:xfrm>
          <a:prstGeom prst="rect">
            <a:avLst/>
          </a:prstGeom>
        </p:spPr>
      </p:pic>
      <p:sp>
        <p:nvSpPr>
          <p:cNvPr id="13" name="Text Placeholder 4"/>
          <p:cNvSpPr>
            <a:spLocks noGrp="1"/>
          </p:cNvSpPr>
          <p:nvPr>
            <p:ph type="body" sz="quarter" idx="16"/>
          </p:nvPr>
        </p:nvSpPr>
        <p:spPr>
          <a:xfrm>
            <a:off x="3886200" y="6553200"/>
            <a:ext cx="1371600" cy="99950"/>
          </a:xfrm>
        </p:spPr>
        <p:txBody>
          <a:bodyPr/>
          <a:lstStyle/>
          <a:p>
            <a:r>
              <a:rPr lang="en-US" dirty="0">
                <a:hlinkClick r:id="rId4" action="ppaction://hlinksldjump"/>
              </a:rPr>
              <a:t>Jump to Appendix 20 long image description</a:t>
            </a:r>
            <a:endParaRPr lang="en-US" dirty="0"/>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chemeClr val="accent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(3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a:pPr>
            <a:r>
              <a:rPr lang="en-US" sz="3600" dirty="0"/>
              <a:t>What are the advantages and disadvantages for the Carmex marketing team in collecting data to narrow the flavor choices from three to two using (</a:t>
            </a:r>
            <a:r>
              <a:rPr lang="en-US" sz="3600" i="1" dirty="0"/>
              <a:t>a</a:t>
            </a:r>
            <a:r>
              <a:rPr lang="en-US" sz="3600" dirty="0"/>
              <a:t>) an online survey of a cross-section of Internet households or (</a:t>
            </a:r>
            <a:r>
              <a:rPr lang="en-US" sz="3600" i="1" dirty="0"/>
              <a:t>b</a:t>
            </a:r>
            <a:r>
              <a:rPr lang="en-US" sz="3600" dirty="0"/>
              <a:t>) an online survey of Carmex Facebook likers?</a:t>
            </a:r>
            <a:endParaRPr lang="en-US" dirty="0"/>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(4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2"/>
            </a:pPr>
            <a:r>
              <a:rPr lang="en-US" sz="3600" dirty="0"/>
              <a:t>(</a:t>
            </a:r>
            <a:r>
              <a:rPr lang="en-US" sz="3600" i="1" dirty="0"/>
              <a:t>a</a:t>
            </a:r>
            <a:r>
              <a:rPr lang="en-US" sz="3600" dirty="0"/>
              <a:t>) On a Facebook brand page, what are </a:t>
            </a:r>
            <a:r>
              <a:rPr lang="ja-JP" altLang="en-US" sz="3600" dirty="0"/>
              <a:t>“</a:t>
            </a:r>
            <a:r>
              <a:rPr lang="en-US" altLang="ja-JP" sz="3600" dirty="0"/>
              <a:t>engagement</a:t>
            </a:r>
            <a:r>
              <a:rPr lang="ja-JP" altLang="en-US" sz="3600" dirty="0"/>
              <a:t>”</a:t>
            </a:r>
            <a:r>
              <a:rPr lang="en-US" altLang="ja-JP" sz="3600" dirty="0"/>
              <a:t> and </a:t>
            </a:r>
            <a:r>
              <a:rPr lang="ja-JP" altLang="en-US" sz="3600" dirty="0"/>
              <a:t>“</a:t>
            </a:r>
            <a:r>
              <a:rPr lang="en-US" altLang="ja-JP" sz="3600" dirty="0"/>
              <a:t>likes</a:t>
            </a:r>
            <a:r>
              <a:rPr lang="ja-JP" altLang="en-US" sz="3600" dirty="0"/>
              <a:t>”</a:t>
            </a:r>
            <a:r>
              <a:rPr lang="en-US" altLang="ja-JP" sz="3600" dirty="0"/>
              <a:t> really measuring?  (</a:t>
            </a:r>
            <a:r>
              <a:rPr lang="en-US" altLang="ja-JP" sz="3600" i="1" dirty="0"/>
              <a:t>b</a:t>
            </a:r>
            <a:r>
              <a:rPr lang="en-US" altLang="ja-JP" sz="3600" dirty="0"/>
              <a:t>) For Carmex, which is more important and why?</a:t>
            </a:r>
            <a:endParaRPr lang="en-US" dirty="0"/>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(5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3"/>
            </a:pPr>
            <a:r>
              <a:rPr lang="en-US" sz="3600" dirty="0"/>
              <a:t>(</a:t>
            </a:r>
            <a:r>
              <a:rPr lang="en-US" sz="3600" i="1" dirty="0"/>
              <a:t>a</a:t>
            </a:r>
            <a:r>
              <a:rPr lang="en-US" sz="3600" dirty="0"/>
              <a:t>) What evokes consumers </a:t>
            </a:r>
            <a:r>
              <a:rPr lang="ja-JP" altLang="en-US" sz="3600" dirty="0"/>
              <a:t>“</a:t>
            </a:r>
            <a:r>
              <a:rPr lang="en-US" altLang="ja-JP" sz="3600" dirty="0"/>
              <a:t>engagement</a:t>
            </a:r>
            <a:r>
              <a:rPr lang="ja-JP" altLang="en-US" sz="3600" dirty="0"/>
              <a:t>”</a:t>
            </a:r>
            <a:r>
              <a:rPr lang="en-US" altLang="ja-JP" sz="3600" dirty="0"/>
              <a:t> on a brand page on Facebook?  (</a:t>
            </a:r>
            <a:r>
              <a:rPr lang="en-US" altLang="ja-JP" sz="3600" i="1" dirty="0"/>
              <a:t>b</a:t>
            </a:r>
            <a:r>
              <a:rPr lang="en-US" altLang="ja-JP" sz="3600" dirty="0"/>
              <a:t>) What attracts consumers to </a:t>
            </a:r>
            <a:r>
              <a:rPr lang="ja-JP" altLang="en-US" sz="3600" dirty="0"/>
              <a:t>“</a:t>
            </a:r>
            <a:r>
              <a:rPr lang="en-US" altLang="ja-JP" sz="3600" dirty="0"/>
              <a:t>like</a:t>
            </a:r>
            <a:r>
              <a:rPr lang="ja-JP" altLang="en-US" sz="3600" dirty="0"/>
              <a:t>”</a:t>
            </a:r>
            <a:r>
              <a:rPr lang="en-US" altLang="ja-JP" sz="3600" dirty="0"/>
              <a:t> a brand page on Facebook?</a:t>
            </a:r>
            <a:endParaRPr lang="en-US" dirty="0"/>
          </a:p>
        </p:txBody>
      </p:sp>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(6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4"/>
            </a:pPr>
            <a:r>
              <a:rPr lang="en-US" sz="3600" dirty="0"/>
              <a:t>(</a:t>
            </a:r>
            <a:r>
              <a:rPr lang="en-US" sz="3600" i="1" dirty="0"/>
              <a:t>a</a:t>
            </a:r>
            <a:r>
              <a:rPr lang="en-US" sz="3600" dirty="0"/>
              <a:t>) What are the advantages of using a fixed-alternative poll question on Facebook?  (</a:t>
            </a:r>
            <a:r>
              <a:rPr lang="en-US" sz="3600" i="1" dirty="0"/>
              <a:t>b</a:t>
            </a:r>
            <a:r>
              <a:rPr lang="en-US" sz="3600" dirty="0"/>
              <a:t>) When do you think</a:t>
            </a:r>
            <a:br>
              <a:rPr lang="en-US" sz="3600" dirty="0"/>
            </a:br>
            <a:r>
              <a:rPr lang="en-US" sz="3600" dirty="0"/>
              <a:t>it would be better to use an open-ended question?</a:t>
            </a:r>
            <a:endParaRPr lang="en-US" dirty="0"/>
          </a:p>
        </p:txBody>
      </p:sp>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(7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5"/>
            </a:pPr>
            <a:r>
              <a:rPr lang="en-US" sz="3200" dirty="0"/>
              <a:t>(</a:t>
            </a:r>
            <a:r>
              <a:rPr lang="en-US" sz="3200" i="1" dirty="0"/>
              <a:t>a</a:t>
            </a:r>
            <a:r>
              <a:rPr lang="en-US" sz="3200" dirty="0"/>
              <a:t>) If you had a limited budget and two weeks to decide which two flavors to put into quantitative testing, would you choose a </a:t>
            </a:r>
            <a:r>
              <a:rPr lang="ja-JP" altLang="en-US" sz="3200" dirty="0"/>
              <a:t>“</a:t>
            </a:r>
            <a:r>
              <a:rPr lang="en-US" altLang="ja-JP" sz="3200" dirty="0"/>
              <a:t>poll only</a:t>
            </a:r>
            <a:r>
              <a:rPr lang="ja-JP" altLang="en-US" sz="3200" dirty="0"/>
              <a:t>”</a:t>
            </a:r>
            <a:r>
              <a:rPr lang="en-US" altLang="ja-JP" sz="3200" dirty="0"/>
              <a:t> or a </a:t>
            </a:r>
            <a:r>
              <a:rPr lang="ja-JP" altLang="en-US" sz="3200" dirty="0"/>
              <a:t>“</a:t>
            </a:r>
            <a:r>
              <a:rPr lang="en-US" altLang="ja-JP" sz="3200" dirty="0"/>
              <a:t>contest only</a:t>
            </a:r>
            <a:r>
              <a:rPr lang="ja-JP" altLang="en-US" sz="3200" dirty="0"/>
              <a:t>”</a:t>
            </a:r>
            <a:r>
              <a:rPr lang="en-US" altLang="ja-JP" sz="3200" dirty="0"/>
              <a:t> strategy?  Why?  (</a:t>
            </a:r>
            <a:r>
              <a:rPr lang="en-US" altLang="ja-JP" sz="3200" i="1" dirty="0"/>
              <a:t>b</a:t>
            </a:r>
            <a:r>
              <a:rPr lang="en-US" altLang="ja-JP" sz="3200" dirty="0"/>
              <a:t>) If you had a sizeable budget and two months to make the same decision, which scenario would you choose?  Why?</a:t>
            </a:r>
            <a:endParaRPr lang="en-US" dirty="0"/>
          </a:p>
        </p:txBody>
      </p:sp>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08884" y="1654215"/>
            <a:ext cx="8226425" cy="4113213"/>
          </a:xfrm>
          <a:prstGeom prst="roundRect">
            <a:avLst>
              <a:gd name="adj" fmla="val 16667"/>
            </a:avLst>
          </a:prstGeom>
          <a:solidFill>
            <a:srgbClr val="FFF0C8">
              <a:alpha val="50000"/>
            </a:srgbClr>
          </a:solidFill>
          <a:ln w="3175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rgbClr val="A50532"/>
              </a:solidFill>
            </a:endParaRPr>
          </a:p>
        </p:txBody>
      </p:sp>
      <p:sp>
        <p:nvSpPr>
          <p:cNvPr id="6" name="Title 5"/>
          <p:cNvSpPr>
            <a:spLocks noGrp="1"/>
          </p:cNvSpPr>
          <p:nvPr>
            <p:ph type="title"/>
          </p:nvPr>
        </p:nvSpPr>
        <p:spPr>
          <a:xfrm>
            <a:off x="469209" y="2713078"/>
            <a:ext cx="8229600" cy="1143000"/>
          </a:xfrm>
        </p:spPr>
        <p:txBody>
          <a:bodyPr/>
          <a:lstStyle/>
          <a:p>
            <a:r>
              <a:rPr lang="en-US" sz="4800" b="1" dirty="0">
                <a:solidFill>
                  <a:srgbClr val="007800"/>
                </a:solidFill>
              </a:rPr>
              <a:t>IN-CLASS ACTIVITY </a:t>
            </a:r>
            <a:r>
              <a:rPr lang="fi-FI" sz="4800" b="1" dirty="0">
                <a:solidFill>
                  <a:srgbClr val="007800"/>
                </a:solidFill>
              </a:rPr>
              <a:t>7-</a:t>
            </a:r>
            <a:r>
              <a:rPr lang="en-US" sz="4800" b="1" dirty="0">
                <a:solidFill>
                  <a:srgbClr val="007800"/>
                </a:solidFill>
              </a:rPr>
              <a:t>1</a:t>
            </a:r>
            <a:endParaRPr lang="en-US" dirty="0"/>
          </a:p>
        </p:txBody>
      </p:sp>
      <p:sp>
        <p:nvSpPr>
          <p:cNvPr id="3" name="Content Placeholder 2"/>
          <p:cNvSpPr>
            <a:spLocks noGrp="1"/>
          </p:cNvSpPr>
          <p:nvPr>
            <p:ph idx="1"/>
          </p:nvPr>
        </p:nvSpPr>
        <p:spPr>
          <a:xfrm>
            <a:off x="405709" y="3695739"/>
            <a:ext cx="8229600" cy="1795463"/>
          </a:xfrm>
        </p:spPr>
        <p:txBody>
          <a:bodyPr/>
          <a:lstStyle/>
          <a:p>
            <a:pPr marL="0" indent="0" algn="ctr" eaLnBrk="1" hangingPunct="1">
              <a:buNone/>
            </a:pPr>
            <a:r>
              <a:rPr lang="en-US" sz="4000" b="1" dirty="0">
                <a:solidFill>
                  <a:srgbClr val="A50532"/>
                </a:solidFill>
              </a:rPr>
              <a:t>INTERPRETING CENSUS DATA</a:t>
            </a:r>
            <a:endParaRPr lang="en-US" sz="4000" dirty="0"/>
          </a:p>
        </p:txBody>
      </p:sp>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a:endParaRPr lang="en-US" sz="2800" b="1" dirty="0">
              <a:solidFill>
                <a:srgbClr val="A50532"/>
              </a:solidFill>
            </a:endParaRPr>
          </a:p>
        </p:txBody>
      </p:sp>
      <p:sp>
        <p:nvSpPr>
          <p:cNvPr id="3" name="Title 2"/>
          <p:cNvSpPr>
            <a:spLocks noGrp="1"/>
          </p:cNvSpPr>
          <p:nvPr>
            <p:ph type="title"/>
          </p:nvPr>
        </p:nvSpPr>
        <p:spPr>
          <a:xfrm>
            <a:off x="283028" y="256910"/>
            <a:ext cx="8229600" cy="1143000"/>
          </a:xfrm>
        </p:spPr>
        <p:txBody>
          <a:bodyPr/>
          <a:lstStyle/>
          <a:p>
            <a:r>
              <a:rPr lang="en-US" sz="3200" b="1" dirty="0">
                <a:solidFill>
                  <a:srgbClr val="007800"/>
                </a:solidFill>
              </a:rPr>
              <a:t>ICA </a:t>
            </a:r>
            <a:r>
              <a:rPr lang="fi-FI" sz="3200" b="1" dirty="0">
                <a:solidFill>
                  <a:srgbClr val="007800"/>
                </a:solidFill>
              </a:rPr>
              <a:t>7-</a:t>
            </a:r>
            <a:r>
              <a:rPr lang="en-US" sz="3200" b="1" dirty="0">
                <a:solidFill>
                  <a:srgbClr val="007800"/>
                </a:solidFill>
              </a:rPr>
              <a:t>1</a:t>
            </a:r>
            <a:br>
              <a:rPr lang="en-US" sz="3200" b="1" dirty="0">
                <a:solidFill>
                  <a:srgbClr val="007800"/>
                </a:solidFill>
              </a:rPr>
            </a:br>
            <a:r>
              <a:rPr lang="en-US" sz="2800" b="1" dirty="0">
                <a:solidFill>
                  <a:srgbClr val="A50532"/>
                </a:solidFill>
              </a:rPr>
              <a:t>Interpreting Census Data</a:t>
            </a:r>
            <a:endParaRPr lang="en-US" sz="2800" dirty="0"/>
          </a:p>
        </p:txBody>
      </p:sp>
      <p:sp>
        <p:nvSpPr>
          <p:cNvPr id="4" name="Content Placeholder 3"/>
          <p:cNvSpPr>
            <a:spLocks noGrp="1"/>
          </p:cNvSpPr>
          <p:nvPr>
            <p:ph idx="1"/>
          </p:nvPr>
        </p:nvSpPr>
        <p:spPr>
          <a:xfrm>
            <a:off x="457200" y="1600200"/>
            <a:ext cx="8229600" cy="1730373"/>
          </a:xfrm>
        </p:spPr>
        <p:txBody>
          <a:bodyPr/>
          <a:lstStyle/>
          <a:p>
            <a:r>
              <a:rPr lang="en-US" b="1" dirty="0"/>
              <a:t>Learn How Census Data is Collected</a:t>
            </a:r>
          </a:p>
          <a:p>
            <a:r>
              <a:rPr lang="en-US" b="1" dirty="0"/>
              <a:t>Locate Specific Data</a:t>
            </a:r>
          </a:p>
          <a:p>
            <a:r>
              <a:rPr lang="en-US" b="1" dirty="0"/>
              <a:t>Identify Size of Market Segments</a:t>
            </a:r>
            <a:endParaRPr lang="en-US" dirty="0"/>
          </a:p>
        </p:txBody>
      </p:sp>
      <p:grpSp>
        <p:nvGrpSpPr>
          <p:cNvPr id="10" name="Group 9" descr="Click for the Census video."/>
          <p:cNvGrpSpPr/>
          <p:nvPr/>
        </p:nvGrpSpPr>
        <p:grpSpPr>
          <a:xfrm>
            <a:off x="4162931" y="4136870"/>
            <a:ext cx="1073150" cy="1619781"/>
            <a:chOff x="2171933" y="4188354"/>
            <a:chExt cx="1073150" cy="1619781"/>
          </a:xfrm>
        </p:grpSpPr>
        <p:pic>
          <p:nvPicPr>
            <p:cNvPr id="93193" name="Picture 1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251" y="5046135"/>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4158" name="Text Box 14"/>
            <p:cNvSpPr txBox="1">
              <a:spLocks noChangeArrowheads="1"/>
            </p:cNvSpPr>
            <p:nvPr/>
          </p:nvSpPr>
          <p:spPr bwMode="auto">
            <a:xfrm>
              <a:off x="2171933" y="4188354"/>
              <a:ext cx="1073150" cy="427979"/>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lgn="ctr" eaLnBrk="1" hangingPunct="1">
                <a:lnSpc>
                  <a:spcPct val="85000"/>
                </a:lnSpc>
                <a:spcBef>
                  <a:spcPct val="30000"/>
                </a:spcBef>
                <a:defRPr/>
              </a:pPr>
              <a:r>
                <a:rPr lang="en-US" sz="2000" b="1" dirty="0">
                  <a:cs typeface="+mn-cs"/>
                </a:rPr>
                <a:t>Census</a:t>
              </a:r>
              <a:br>
                <a:rPr lang="en-US" sz="2000" b="1" dirty="0">
                  <a:cs typeface="+mn-cs"/>
                </a:rPr>
              </a:br>
              <a:r>
                <a:rPr lang="en-US" sz="2000" b="1" dirty="0">
                  <a:cs typeface="+mn-cs"/>
                </a:rPr>
                <a:t>Promotional</a:t>
              </a:r>
              <a:br>
                <a:rPr lang="en-US" sz="2000" b="1" dirty="0">
                  <a:cs typeface="+mn-cs"/>
                </a:rPr>
              </a:br>
              <a:r>
                <a:rPr lang="en-US" sz="2000" b="1" dirty="0">
                  <a:cs typeface="+mn-cs"/>
                </a:rPr>
                <a:t>Video</a:t>
              </a:r>
            </a:p>
          </p:txBody>
        </p:sp>
      </p:grpSp>
      <p:grpSp>
        <p:nvGrpSpPr>
          <p:cNvPr id="11" name="Group 10" descr="Click for the ACS video."/>
          <p:cNvGrpSpPr/>
          <p:nvPr/>
        </p:nvGrpSpPr>
        <p:grpSpPr>
          <a:xfrm>
            <a:off x="6615693" y="4136870"/>
            <a:ext cx="1073150" cy="1619781"/>
            <a:chOff x="5311247" y="4188354"/>
            <a:chExt cx="1073150" cy="1619781"/>
          </a:xfrm>
        </p:grpSpPr>
        <p:pic>
          <p:nvPicPr>
            <p:cNvPr id="6" name="Picture 5">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565" y="5046135"/>
              <a:ext cx="798513" cy="762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4"/>
            <p:cNvSpPr txBox="1">
              <a:spLocks noChangeArrowheads="1"/>
            </p:cNvSpPr>
            <p:nvPr/>
          </p:nvSpPr>
          <p:spPr bwMode="auto">
            <a:xfrm>
              <a:off x="5311247" y="4188354"/>
              <a:ext cx="1073150" cy="457200"/>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spcBef>
                  <a:spcPct val="30000"/>
                </a:spcBef>
              </a:pPr>
              <a:r>
                <a:rPr lang="en-US" sz="2000" b="1" dirty="0"/>
                <a:t>ACS</a:t>
              </a:r>
              <a:br>
                <a:rPr lang="en-US" sz="2000" b="1" dirty="0"/>
              </a:br>
              <a:r>
                <a:rPr lang="en-US" sz="2000" b="1" dirty="0"/>
                <a:t>Promotional</a:t>
              </a:r>
              <a:br>
                <a:rPr lang="en-US" sz="2000" b="1" dirty="0"/>
              </a:br>
              <a:r>
                <a:rPr lang="en-US" sz="2000" b="1" dirty="0"/>
                <a:t>Video</a:t>
              </a:r>
            </a:p>
          </p:txBody>
        </p:sp>
      </p:grpSp>
      <p:grpSp>
        <p:nvGrpSpPr>
          <p:cNvPr id="12" name="Group 11" descr="Click for the Census video."/>
          <p:cNvGrpSpPr/>
          <p:nvPr/>
        </p:nvGrpSpPr>
        <p:grpSpPr>
          <a:xfrm>
            <a:off x="1689274" y="4049016"/>
            <a:ext cx="1073150" cy="1619781"/>
            <a:chOff x="2171933" y="4188354"/>
            <a:chExt cx="1073150" cy="1619781"/>
          </a:xfrm>
        </p:grpSpPr>
        <p:pic>
          <p:nvPicPr>
            <p:cNvPr id="13" name="Picture 13">
              <a:hlinkClick r:id="rId6"/>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251" y="5046135"/>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4"/>
            <p:cNvSpPr txBox="1">
              <a:spLocks noChangeArrowheads="1"/>
            </p:cNvSpPr>
            <p:nvPr/>
          </p:nvSpPr>
          <p:spPr bwMode="auto">
            <a:xfrm>
              <a:off x="2171933" y="4188354"/>
              <a:ext cx="1073150" cy="457200"/>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lgn="ctr" eaLnBrk="1" hangingPunct="1">
                <a:lnSpc>
                  <a:spcPct val="85000"/>
                </a:lnSpc>
                <a:spcBef>
                  <a:spcPct val="30000"/>
                </a:spcBef>
                <a:defRPr/>
              </a:pPr>
              <a:r>
                <a:rPr lang="en-US" sz="2000" b="1" dirty="0">
                  <a:cs typeface="+mn-cs"/>
                </a:rPr>
                <a:t>US Census</a:t>
              </a:r>
            </a:p>
            <a:p>
              <a:pPr algn="ctr" eaLnBrk="1" hangingPunct="1">
                <a:lnSpc>
                  <a:spcPct val="85000"/>
                </a:lnSpc>
                <a:spcBef>
                  <a:spcPct val="30000"/>
                </a:spcBef>
                <a:defRPr/>
              </a:pPr>
              <a:r>
                <a:rPr lang="en-US" sz="2000" b="1" dirty="0">
                  <a:cs typeface="+mn-cs"/>
                </a:rPr>
                <a:t>Web Site</a:t>
              </a:r>
            </a:p>
          </p:txBody>
        </p:sp>
      </p:grpSp>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43211" y="1534087"/>
            <a:ext cx="8226425" cy="4113213"/>
          </a:xfrm>
          <a:prstGeom prst="roundRect">
            <a:avLst>
              <a:gd name="adj" fmla="val 16667"/>
            </a:avLst>
          </a:prstGeom>
          <a:solidFill>
            <a:srgbClr val="FFF0C8">
              <a:alpha val="50000"/>
            </a:srgbClr>
          </a:solidFill>
          <a:ln w="3175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rgbClr val="A50532"/>
              </a:solidFill>
            </a:endParaRPr>
          </a:p>
        </p:txBody>
      </p:sp>
      <p:sp>
        <p:nvSpPr>
          <p:cNvPr id="6" name="Title 5"/>
          <p:cNvSpPr>
            <a:spLocks noGrp="1"/>
          </p:cNvSpPr>
          <p:nvPr>
            <p:ph type="title"/>
          </p:nvPr>
        </p:nvSpPr>
        <p:spPr>
          <a:xfrm>
            <a:off x="452736" y="2846950"/>
            <a:ext cx="8229600" cy="1143000"/>
          </a:xfrm>
        </p:spPr>
        <p:txBody>
          <a:bodyPr/>
          <a:lstStyle/>
          <a:p>
            <a:r>
              <a:rPr lang="en-US" sz="4800" b="1" dirty="0">
                <a:solidFill>
                  <a:srgbClr val="007800"/>
                </a:solidFill>
              </a:rPr>
              <a:t>IN-CLASS ACTIVITY </a:t>
            </a:r>
            <a:r>
              <a:rPr lang="fi-FI" sz="4800" b="1" dirty="0">
                <a:solidFill>
                  <a:srgbClr val="007800"/>
                </a:solidFill>
              </a:rPr>
              <a:t>7-</a:t>
            </a:r>
            <a:r>
              <a:rPr lang="en-US" sz="4800" b="1" dirty="0">
                <a:solidFill>
                  <a:srgbClr val="007800"/>
                </a:solidFill>
              </a:rPr>
              <a:t>2</a:t>
            </a:r>
            <a:endParaRPr lang="en-US" dirty="0"/>
          </a:p>
        </p:txBody>
      </p:sp>
      <p:sp>
        <p:nvSpPr>
          <p:cNvPr id="3" name="Content Placeholder 2"/>
          <p:cNvSpPr>
            <a:spLocks noGrp="1"/>
          </p:cNvSpPr>
          <p:nvPr>
            <p:ph idx="1"/>
          </p:nvPr>
        </p:nvSpPr>
        <p:spPr>
          <a:xfrm>
            <a:off x="440036" y="3816911"/>
            <a:ext cx="8229600" cy="1554163"/>
          </a:xfrm>
        </p:spPr>
        <p:txBody>
          <a:bodyPr/>
          <a:lstStyle/>
          <a:p>
            <a:pPr marL="0" indent="0" algn="ctr" eaLnBrk="1" hangingPunct="1">
              <a:buNone/>
            </a:pPr>
            <a:r>
              <a:rPr lang="en-US" sz="4000" b="1" dirty="0">
                <a:solidFill>
                  <a:srgbClr val="A50532"/>
                </a:solidFill>
              </a:rPr>
              <a:t>WEBSITES FOR MARKETERS</a:t>
            </a:r>
            <a:endParaRPr lang="en-US" sz="4000"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defRPr/>
            </a:pPr>
            <a:endParaRPr lang="en-US" b="1" dirty="0">
              <a:solidFill>
                <a:schemeClr val="accent2"/>
              </a:solidFill>
            </a:endParaRPr>
          </a:p>
        </p:txBody>
      </p:sp>
      <p:sp>
        <p:nvSpPr>
          <p:cNvPr id="8" name="Title 7"/>
          <p:cNvSpPr>
            <a:spLocks noGrp="1"/>
          </p:cNvSpPr>
          <p:nvPr>
            <p:ph type="title"/>
          </p:nvPr>
        </p:nvSpPr>
        <p:spPr/>
        <p:txBody>
          <a:bodyPr/>
          <a:lstStyle/>
          <a:p>
            <a:r>
              <a:rPr lang="en-US" sz="3600" b="1" dirty="0">
                <a:solidFill>
                  <a:srgbClr val="AA785A"/>
                </a:solidFill>
              </a:rPr>
              <a:t>MARKETING MATTERS</a:t>
            </a:r>
            <a:br>
              <a:rPr lang="en-US" sz="3200" b="1" dirty="0">
                <a:solidFill>
                  <a:schemeClr val="accent2"/>
                </a:solidFill>
              </a:rPr>
            </a:br>
            <a:r>
              <a:rPr lang="en-US" sz="2800" b="1" dirty="0">
                <a:solidFill>
                  <a:srgbClr val="A50532"/>
                </a:solidFill>
              </a:rPr>
              <a:t>eBay Means Business for Entrepreneurs</a:t>
            </a:r>
            <a:endParaRPr lang="en-US" sz="2800" dirty="0"/>
          </a:p>
        </p:txBody>
      </p:sp>
      <p:sp>
        <p:nvSpPr>
          <p:cNvPr id="9" name="Content Placeholder 8"/>
          <p:cNvSpPr>
            <a:spLocks noGrp="1"/>
          </p:cNvSpPr>
          <p:nvPr>
            <p:ph idx="1"/>
          </p:nvPr>
        </p:nvSpPr>
        <p:spPr>
          <a:xfrm>
            <a:off x="457200" y="4451716"/>
            <a:ext cx="8229600" cy="1674447"/>
          </a:xfrm>
        </p:spPr>
        <p:txBody>
          <a:bodyPr/>
          <a:lstStyle/>
          <a:p>
            <a:pPr>
              <a:buFont typeface="Arial" panose="020B0604020202020204"/>
              <a:buChar char="•"/>
            </a:pPr>
            <a:r>
              <a:rPr lang="en-US" sz="2400" b="1" dirty="0"/>
              <a:t>81% of Small Businesses Sell to 5+ Countries</a:t>
            </a:r>
          </a:p>
          <a:p>
            <a:pPr>
              <a:buFont typeface="Arial" panose="020B0604020202020204"/>
              <a:buChar char="•"/>
            </a:pPr>
            <a:r>
              <a:rPr lang="en-US" sz="2400" b="1" dirty="0"/>
              <a:t>82% Report It Helped Business Grow</a:t>
            </a:r>
          </a:p>
          <a:p>
            <a:pPr>
              <a:buFont typeface="Arial" panose="020B0604020202020204"/>
              <a:buChar char="•"/>
            </a:pPr>
            <a:r>
              <a:rPr lang="en-US" sz="2400" b="1" dirty="0"/>
              <a:t>78% Reduced Costs</a:t>
            </a:r>
          </a:p>
          <a:p>
            <a:pPr>
              <a:buFont typeface="Arial" panose="020B0604020202020204"/>
              <a:buChar char="•"/>
            </a:pPr>
            <a:r>
              <a:rPr lang="en-US" sz="2400" b="1" dirty="0"/>
              <a:t>79% Became More Profitable</a:t>
            </a:r>
          </a:p>
        </p:txBody>
      </p:sp>
      <p:pic>
        <p:nvPicPr>
          <p:cNvPr id="46083" name="Picture 9" descr="The eBay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23605" y="1736851"/>
            <a:ext cx="5410791" cy="2359152"/>
          </a:xfrm>
          <a:prstGeom prst="rect">
            <a:avLst/>
          </a:prstGeom>
          <a:noFill/>
          <a:ln>
            <a:noFill/>
          </a:ln>
        </p:spPr>
      </p:pic>
      <p:grpSp>
        <p:nvGrpSpPr>
          <p:cNvPr id="10" name="Group 9" descr="Click for the eBay website."/>
          <p:cNvGrpSpPr/>
          <p:nvPr/>
        </p:nvGrpSpPr>
        <p:grpSpPr>
          <a:xfrm>
            <a:off x="6984452" y="3205618"/>
            <a:ext cx="1745029" cy="1246098"/>
            <a:chOff x="6984452" y="3205618"/>
            <a:chExt cx="1745029" cy="1246098"/>
          </a:xfrm>
        </p:grpSpPr>
        <p:pic>
          <p:nvPicPr>
            <p:cNvPr id="46084" name="Picture 15">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818" y="3689716"/>
              <a:ext cx="798513" cy="762000"/>
            </a:xfrm>
            <a:prstGeom prst="rect">
              <a:avLst/>
            </a:prstGeom>
            <a:noFill/>
            <a:ln>
              <a:noFill/>
            </a:ln>
          </p:spPr>
        </p:pic>
        <p:sp>
          <p:nvSpPr>
            <p:cNvPr id="2" name="TextBox 1"/>
            <p:cNvSpPr txBox="1"/>
            <p:nvPr/>
          </p:nvSpPr>
          <p:spPr>
            <a:xfrm>
              <a:off x="6984452" y="3205618"/>
              <a:ext cx="1745029" cy="369332"/>
            </a:xfrm>
            <a:prstGeom prst="rect">
              <a:avLst/>
            </a:prstGeom>
            <a:noFill/>
          </p:spPr>
          <p:txBody>
            <a:bodyPr wrap="none" rtlCol="0">
              <a:spAutoFit/>
            </a:bodyPr>
            <a:lstStyle/>
            <a:p>
              <a:pPr algn="ctr"/>
              <a:r>
                <a:rPr lang="en-US" sz="1800" b="1" dirty="0"/>
                <a:t>eBay Website</a:t>
              </a:r>
            </a:p>
          </p:txBody>
        </p:sp>
      </p:grpSp>
    </p:spTree>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a:endParaRPr lang="en-US" sz="2800" b="1" dirty="0">
              <a:solidFill>
                <a:srgbClr val="A50532"/>
              </a:solidFill>
            </a:endParaRPr>
          </a:p>
        </p:txBody>
      </p:sp>
      <p:sp>
        <p:nvSpPr>
          <p:cNvPr id="2" name="Title 1"/>
          <p:cNvSpPr>
            <a:spLocks noGrp="1"/>
          </p:cNvSpPr>
          <p:nvPr>
            <p:ph type="title"/>
          </p:nvPr>
        </p:nvSpPr>
        <p:spPr/>
        <p:txBody>
          <a:bodyPr/>
          <a:lstStyle/>
          <a:p>
            <a:r>
              <a:rPr lang="en-US" sz="3200" b="1" dirty="0">
                <a:solidFill>
                  <a:srgbClr val="007800"/>
                </a:solidFill>
              </a:rPr>
              <a:t>ICA </a:t>
            </a:r>
            <a:r>
              <a:rPr lang="fi-FI" sz="3200" b="1" dirty="0">
                <a:solidFill>
                  <a:srgbClr val="007800"/>
                </a:solidFill>
              </a:rPr>
              <a:t>7-</a:t>
            </a:r>
            <a:r>
              <a:rPr lang="en-US" sz="3200" b="1" dirty="0">
                <a:solidFill>
                  <a:srgbClr val="007800"/>
                </a:solidFill>
              </a:rPr>
              <a:t>2</a:t>
            </a:r>
            <a:br>
              <a:rPr lang="en-US" sz="3200" b="1" dirty="0">
                <a:solidFill>
                  <a:srgbClr val="007800"/>
                </a:solidFill>
              </a:rPr>
            </a:br>
            <a:r>
              <a:rPr lang="en-US" sz="2800" b="1" dirty="0">
                <a:solidFill>
                  <a:srgbClr val="A50532"/>
                </a:solidFill>
              </a:rPr>
              <a:t>Websites for Marketers</a:t>
            </a:r>
            <a:endParaRPr lang="en-US" sz="2800" dirty="0"/>
          </a:p>
        </p:txBody>
      </p:sp>
      <p:grpSp>
        <p:nvGrpSpPr>
          <p:cNvPr id="28" name="Group 27" descr="Click for the American Marketing Association website."/>
          <p:cNvGrpSpPr/>
          <p:nvPr/>
        </p:nvGrpSpPr>
        <p:grpSpPr>
          <a:xfrm>
            <a:off x="609600" y="1935163"/>
            <a:ext cx="2271713" cy="915987"/>
            <a:chOff x="609600" y="1935163"/>
            <a:chExt cx="2271713" cy="915987"/>
          </a:xfrm>
        </p:grpSpPr>
        <p:sp>
          <p:nvSpPr>
            <p:cNvPr id="101380" name="Text Box 4"/>
            <p:cNvSpPr txBox="1">
              <a:spLocks noChangeArrowheads="1"/>
            </p:cNvSpPr>
            <p:nvPr/>
          </p:nvSpPr>
          <p:spPr bwMode="auto">
            <a:xfrm>
              <a:off x="1401763" y="1935163"/>
              <a:ext cx="1479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American</a:t>
              </a:r>
              <a:br>
                <a:rPr lang="en-US" sz="1800" b="1" dirty="0">
                  <a:solidFill>
                    <a:srgbClr val="000000"/>
                  </a:solidFill>
                </a:rPr>
              </a:br>
              <a:r>
                <a:rPr lang="en-US" sz="1800" b="1" dirty="0">
                  <a:solidFill>
                    <a:srgbClr val="000000"/>
                  </a:solidFill>
                </a:rPr>
                <a:t>Marketing</a:t>
              </a:r>
              <a:br>
                <a:rPr lang="en-US" sz="1800" b="1" dirty="0">
                  <a:solidFill>
                    <a:srgbClr val="000000"/>
                  </a:solidFill>
                </a:rPr>
              </a:br>
              <a:r>
                <a:rPr lang="en-US" sz="1800" b="1" dirty="0">
                  <a:solidFill>
                    <a:srgbClr val="000000"/>
                  </a:solidFill>
                </a:rPr>
                <a:t>Association</a:t>
              </a:r>
            </a:p>
          </p:txBody>
        </p:sp>
        <p:pic>
          <p:nvPicPr>
            <p:cNvPr id="101395" name="Picture 19">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106613"/>
              <a:ext cx="614363"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descr="Click for the American Advertising Federation website."/>
          <p:cNvGrpSpPr/>
          <p:nvPr/>
        </p:nvGrpSpPr>
        <p:grpSpPr>
          <a:xfrm>
            <a:off x="3455988" y="1935163"/>
            <a:ext cx="2241550" cy="915987"/>
            <a:chOff x="3455988" y="1935163"/>
            <a:chExt cx="2241550" cy="915987"/>
          </a:xfrm>
        </p:grpSpPr>
        <p:sp>
          <p:nvSpPr>
            <p:cNvPr id="101381" name="Text Box 5"/>
            <p:cNvSpPr txBox="1">
              <a:spLocks noChangeArrowheads="1"/>
            </p:cNvSpPr>
            <p:nvPr/>
          </p:nvSpPr>
          <p:spPr bwMode="auto">
            <a:xfrm>
              <a:off x="4256088" y="1935163"/>
              <a:ext cx="1441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American</a:t>
              </a:r>
              <a:br>
                <a:rPr lang="en-US" sz="1800" b="1" dirty="0">
                  <a:solidFill>
                    <a:srgbClr val="000000"/>
                  </a:solidFill>
                </a:rPr>
              </a:br>
              <a:r>
                <a:rPr lang="en-US" sz="1800" b="1" dirty="0">
                  <a:solidFill>
                    <a:srgbClr val="000000"/>
                  </a:solidFill>
                </a:rPr>
                <a:t>Advertising</a:t>
              </a:r>
              <a:br>
                <a:rPr lang="en-US" sz="1800" b="1" dirty="0">
                  <a:solidFill>
                    <a:srgbClr val="000000"/>
                  </a:solidFill>
                </a:rPr>
              </a:br>
              <a:r>
                <a:rPr lang="en-US" sz="1800" b="1" dirty="0">
                  <a:solidFill>
                    <a:srgbClr val="000000"/>
                  </a:solidFill>
                </a:rPr>
                <a:t>Federation</a:t>
              </a:r>
            </a:p>
          </p:txBody>
        </p:sp>
        <p:pic>
          <p:nvPicPr>
            <p:cNvPr id="101396" name="Picture 20">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2106613"/>
              <a:ext cx="614362"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descr="Click for the Wall Street Journal website."/>
          <p:cNvGrpSpPr/>
          <p:nvPr/>
        </p:nvGrpSpPr>
        <p:grpSpPr>
          <a:xfrm>
            <a:off x="6397625" y="1935163"/>
            <a:ext cx="1968500" cy="915987"/>
            <a:chOff x="6397625" y="1935163"/>
            <a:chExt cx="1968500" cy="915987"/>
          </a:xfrm>
        </p:grpSpPr>
        <p:sp>
          <p:nvSpPr>
            <p:cNvPr id="101391" name="Text Box 15"/>
            <p:cNvSpPr txBox="1">
              <a:spLocks noChangeArrowheads="1"/>
            </p:cNvSpPr>
            <p:nvPr/>
          </p:nvSpPr>
          <p:spPr bwMode="auto">
            <a:xfrm>
              <a:off x="7242175" y="1935163"/>
              <a:ext cx="1123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dirty="0">
                  <a:solidFill>
                    <a:srgbClr val="000000"/>
                  </a:solidFill>
                </a:rPr>
                <a:t>The Wall</a:t>
              </a:r>
              <a:br>
                <a:rPr lang="en-US" sz="1800" b="1" i="1" dirty="0">
                  <a:solidFill>
                    <a:srgbClr val="000000"/>
                  </a:solidFill>
                </a:rPr>
              </a:br>
              <a:r>
                <a:rPr lang="en-US" sz="1800" b="1" i="1" dirty="0">
                  <a:solidFill>
                    <a:srgbClr val="000000"/>
                  </a:solidFill>
                </a:rPr>
                <a:t>Street</a:t>
              </a:r>
              <a:br>
                <a:rPr lang="en-US" sz="1800" b="1" i="1" dirty="0">
                  <a:solidFill>
                    <a:srgbClr val="000000"/>
                  </a:solidFill>
                </a:rPr>
              </a:br>
              <a:r>
                <a:rPr lang="en-US" sz="1800" b="1" i="1" dirty="0">
                  <a:solidFill>
                    <a:srgbClr val="000000"/>
                  </a:solidFill>
                </a:rPr>
                <a:t>Journal</a:t>
              </a:r>
              <a:endParaRPr lang="en-US" sz="1800" b="1" dirty="0">
                <a:solidFill>
                  <a:srgbClr val="000000"/>
                </a:solidFill>
              </a:endParaRPr>
            </a:p>
          </p:txBody>
        </p:sp>
        <p:pic>
          <p:nvPicPr>
            <p:cNvPr id="101406" name="Picture 30">
              <a:hlinkClick r:id="rId6"/>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25" y="2106613"/>
              <a:ext cx="614363"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descr="Click for the Drudge Report website."/>
          <p:cNvGrpSpPr/>
          <p:nvPr/>
        </p:nvGrpSpPr>
        <p:grpSpPr>
          <a:xfrm>
            <a:off x="606425" y="3227388"/>
            <a:ext cx="1779588" cy="641350"/>
            <a:chOff x="606425" y="3227388"/>
            <a:chExt cx="1779588" cy="641350"/>
          </a:xfrm>
        </p:grpSpPr>
        <p:sp>
          <p:nvSpPr>
            <p:cNvPr id="101388" name="Text Box 12"/>
            <p:cNvSpPr txBox="1">
              <a:spLocks noChangeArrowheads="1"/>
            </p:cNvSpPr>
            <p:nvPr/>
          </p:nvSpPr>
          <p:spPr bwMode="auto">
            <a:xfrm>
              <a:off x="1401763" y="3227388"/>
              <a:ext cx="984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Drudge</a:t>
              </a:r>
              <a:br>
                <a:rPr lang="en-US" sz="1800" b="1" dirty="0">
                  <a:solidFill>
                    <a:srgbClr val="000000"/>
                  </a:solidFill>
                </a:rPr>
              </a:br>
              <a:r>
                <a:rPr lang="en-US" sz="1800" b="1" dirty="0">
                  <a:solidFill>
                    <a:srgbClr val="000000"/>
                  </a:solidFill>
                </a:rPr>
                <a:t>Report</a:t>
              </a:r>
            </a:p>
          </p:txBody>
        </p:sp>
        <p:pic>
          <p:nvPicPr>
            <p:cNvPr id="101403" name="Picture 27">
              <a:hlinkClick r:id="rId7"/>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 y="3260725"/>
              <a:ext cx="614363" cy="5730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descr="Click for the Bloomberg Businessweek website."/>
          <p:cNvGrpSpPr/>
          <p:nvPr/>
        </p:nvGrpSpPr>
        <p:grpSpPr>
          <a:xfrm>
            <a:off x="3459163" y="3230563"/>
            <a:ext cx="2557462" cy="641350"/>
            <a:chOff x="3459163" y="3230563"/>
            <a:chExt cx="2557462" cy="641350"/>
          </a:xfrm>
        </p:grpSpPr>
        <p:sp>
          <p:nvSpPr>
            <p:cNvPr id="101390" name="Text Box 14"/>
            <p:cNvSpPr txBox="1">
              <a:spLocks noChangeArrowheads="1"/>
            </p:cNvSpPr>
            <p:nvPr/>
          </p:nvSpPr>
          <p:spPr bwMode="auto">
            <a:xfrm>
              <a:off x="4256088" y="3230563"/>
              <a:ext cx="17605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dirty="0">
                  <a:solidFill>
                    <a:srgbClr val="000000"/>
                  </a:solidFill>
                </a:rPr>
                <a:t>Bloomberg</a:t>
              </a:r>
              <a:br>
                <a:rPr lang="en-US" sz="1800" b="1" i="1" dirty="0">
                  <a:solidFill>
                    <a:srgbClr val="000000"/>
                  </a:solidFill>
                </a:rPr>
              </a:br>
              <a:r>
                <a:rPr lang="en-US" sz="1800" b="1" i="1" dirty="0">
                  <a:solidFill>
                    <a:srgbClr val="000000"/>
                  </a:solidFill>
                </a:rPr>
                <a:t>Businessweek</a:t>
              </a:r>
              <a:endParaRPr lang="en-US" sz="1800" b="1" dirty="0">
                <a:solidFill>
                  <a:srgbClr val="000000"/>
                </a:solidFill>
              </a:endParaRPr>
            </a:p>
          </p:txBody>
        </p:sp>
        <p:pic>
          <p:nvPicPr>
            <p:cNvPr id="101405" name="Picture 29">
              <a:hlinkClick r:id="rId8"/>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63" y="3265488"/>
              <a:ext cx="614362"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descr="Click for the Fox Business website."/>
          <p:cNvGrpSpPr/>
          <p:nvPr/>
        </p:nvGrpSpPr>
        <p:grpSpPr>
          <a:xfrm>
            <a:off x="6397625" y="3230563"/>
            <a:ext cx="2044700" cy="641350"/>
            <a:chOff x="6397625" y="3230563"/>
            <a:chExt cx="2044700" cy="641350"/>
          </a:xfrm>
        </p:grpSpPr>
        <p:pic>
          <p:nvPicPr>
            <p:cNvPr id="101407" name="Picture 31">
              <a:hlinkClick r:id="rId9"/>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25" y="3263900"/>
              <a:ext cx="614363" cy="573088"/>
            </a:xfrm>
            <a:prstGeom prst="rect">
              <a:avLst/>
            </a:prstGeom>
            <a:noFill/>
            <a:extLst>
              <a:ext uri="{909E8E84-426E-40DD-AFC4-6F175D3DCCD1}">
                <a14:hiddenFill xmlns:a14="http://schemas.microsoft.com/office/drawing/2010/main">
                  <a:solidFill>
                    <a:srgbClr val="FFFFFF"/>
                  </a:solidFill>
                </a14:hiddenFill>
              </a:ext>
            </a:extLst>
          </p:spPr>
        </p:pic>
        <p:sp>
          <p:nvSpPr>
            <p:cNvPr id="101410" name="Text Box 34"/>
            <p:cNvSpPr txBox="1">
              <a:spLocks noChangeArrowheads="1"/>
            </p:cNvSpPr>
            <p:nvPr/>
          </p:nvSpPr>
          <p:spPr bwMode="auto">
            <a:xfrm>
              <a:off x="7242175" y="3230563"/>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Fox</a:t>
              </a:r>
              <a:br>
                <a:rPr lang="en-US" sz="1800" b="1" dirty="0">
                  <a:solidFill>
                    <a:srgbClr val="000000"/>
                  </a:solidFill>
                </a:rPr>
              </a:br>
              <a:r>
                <a:rPr lang="en-US" sz="1800" b="1" dirty="0">
                  <a:solidFill>
                    <a:srgbClr val="000000"/>
                  </a:solidFill>
                </a:rPr>
                <a:t>Business</a:t>
              </a:r>
            </a:p>
          </p:txBody>
        </p:sp>
      </p:grpSp>
      <p:grpSp>
        <p:nvGrpSpPr>
          <p:cNvPr id="30" name="Group 29" descr="Click for the CNBC website."/>
          <p:cNvGrpSpPr/>
          <p:nvPr/>
        </p:nvGrpSpPr>
        <p:grpSpPr>
          <a:xfrm>
            <a:off x="609600" y="4403725"/>
            <a:ext cx="1636713" cy="573088"/>
            <a:chOff x="609600" y="4403725"/>
            <a:chExt cx="1636713" cy="573088"/>
          </a:xfrm>
        </p:grpSpPr>
        <p:sp>
          <p:nvSpPr>
            <p:cNvPr id="101383" name="Text Box 7"/>
            <p:cNvSpPr txBox="1">
              <a:spLocks noChangeArrowheads="1"/>
            </p:cNvSpPr>
            <p:nvPr/>
          </p:nvSpPr>
          <p:spPr bwMode="auto">
            <a:xfrm>
              <a:off x="1401763" y="4506913"/>
              <a:ext cx="844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CNBC</a:t>
              </a:r>
            </a:p>
          </p:txBody>
        </p:sp>
        <p:pic>
          <p:nvPicPr>
            <p:cNvPr id="101398" name="Picture 22">
              <a:hlinkClick r:id="rId10"/>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403725"/>
              <a:ext cx="614363" cy="5730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descr="Click for the YouTube website."/>
          <p:cNvGrpSpPr/>
          <p:nvPr/>
        </p:nvGrpSpPr>
        <p:grpSpPr>
          <a:xfrm>
            <a:off x="3468688" y="4405313"/>
            <a:ext cx="1954212" cy="573087"/>
            <a:chOff x="3468688" y="4405313"/>
            <a:chExt cx="1954212" cy="573087"/>
          </a:xfrm>
        </p:grpSpPr>
        <p:sp>
          <p:nvSpPr>
            <p:cNvPr id="101382" name="Text Box 6"/>
            <p:cNvSpPr txBox="1">
              <a:spLocks noChangeArrowheads="1"/>
            </p:cNvSpPr>
            <p:nvPr/>
          </p:nvSpPr>
          <p:spPr bwMode="auto">
            <a:xfrm>
              <a:off x="4260850" y="4508500"/>
              <a:ext cx="1162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YouTube</a:t>
              </a:r>
            </a:p>
          </p:txBody>
        </p:sp>
        <p:pic>
          <p:nvPicPr>
            <p:cNvPr id="101397" name="Picture 21">
              <a:hlinkClick r:id="rId1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688" y="4405313"/>
              <a:ext cx="614362"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descr="Click for the Google website."/>
          <p:cNvGrpSpPr/>
          <p:nvPr/>
        </p:nvGrpSpPr>
        <p:grpSpPr>
          <a:xfrm>
            <a:off x="6397625" y="4403725"/>
            <a:ext cx="1816100" cy="573088"/>
            <a:chOff x="6397625" y="4403725"/>
            <a:chExt cx="1816100" cy="573088"/>
          </a:xfrm>
        </p:grpSpPr>
        <p:sp>
          <p:nvSpPr>
            <p:cNvPr id="101392" name="Text Box 16"/>
            <p:cNvSpPr txBox="1">
              <a:spLocks noChangeArrowheads="1"/>
            </p:cNvSpPr>
            <p:nvPr/>
          </p:nvSpPr>
          <p:spPr bwMode="auto">
            <a:xfrm>
              <a:off x="7242175" y="4506913"/>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Google</a:t>
              </a:r>
            </a:p>
          </p:txBody>
        </p:sp>
        <p:pic>
          <p:nvPicPr>
            <p:cNvPr id="101408" name="Picture 32">
              <a:hlinkClick r:id="rId1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25" y="4403725"/>
              <a:ext cx="614363" cy="5730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descr="Click for the eBay website."/>
          <p:cNvGrpSpPr/>
          <p:nvPr/>
        </p:nvGrpSpPr>
        <p:grpSpPr>
          <a:xfrm>
            <a:off x="609600" y="5543550"/>
            <a:ext cx="1522413" cy="573088"/>
            <a:chOff x="609600" y="5543550"/>
            <a:chExt cx="1522413" cy="573088"/>
          </a:xfrm>
        </p:grpSpPr>
        <p:pic>
          <p:nvPicPr>
            <p:cNvPr id="101399" name="Picture 23">
              <a:hlinkClick r:id="rId1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543550"/>
              <a:ext cx="614363" cy="573088"/>
            </a:xfrm>
            <a:prstGeom prst="rect">
              <a:avLst/>
            </a:prstGeom>
            <a:noFill/>
            <a:extLst>
              <a:ext uri="{909E8E84-426E-40DD-AFC4-6F175D3DCCD1}">
                <a14:hiddenFill xmlns:a14="http://schemas.microsoft.com/office/drawing/2010/main">
                  <a:solidFill>
                    <a:srgbClr val="FFFFFF"/>
                  </a:solidFill>
                </a14:hiddenFill>
              </a:ext>
            </a:extLst>
          </p:spPr>
        </p:pic>
        <p:sp>
          <p:nvSpPr>
            <p:cNvPr id="101412" name="Text Box 36"/>
            <p:cNvSpPr txBox="1">
              <a:spLocks noChangeArrowheads="1"/>
            </p:cNvSpPr>
            <p:nvPr/>
          </p:nvSpPr>
          <p:spPr bwMode="auto">
            <a:xfrm>
              <a:off x="1401763" y="5646738"/>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eBay</a:t>
              </a:r>
            </a:p>
          </p:txBody>
        </p:sp>
      </p:grpSp>
      <p:grpSp>
        <p:nvGrpSpPr>
          <p:cNvPr id="35" name="Group 34" descr="Click for the Amazon website."/>
          <p:cNvGrpSpPr/>
          <p:nvPr/>
        </p:nvGrpSpPr>
        <p:grpSpPr>
          <a:xfrm>
            <a:off x="3460750" y="5545138"/>
            <a:ext cx="2401888" cy="573087"/>
            <a:chOff x="3460750" y="5545138"/>
            <a:chExt cx="2401888" cy="573087"/>
          </a:xfrm>
        </p:grpSpPr>
        <p:sp>
          <p:nvSpPr>
            <p:cNvPr id="101389" name="Text Box 13"/>
            <p:cNvSpPr txBox="1">
              <a:spLocks noChangeArrowheads="1"/>
            </p:cNvSpPr>
            <p:nvPr/>
          </p:nvSpPr>
          <p:spPr bwMode="auto">
            <a:xfrm>
              <a:off x="4256088" y="5648325"/>
              <a:ext cx="160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Amazon.com</a:t>
              </a:r>
            </a:p>
          </p:txBody>
        </p:sp>
        <p:pic>
          <p:nvPicPr>
            <p:cNvPr id="101404" name="Picture 28">
              <a:hlinkClick r:id="rId14"/>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750" y="5545138"/>
              <a:ext cx="614363"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descr="Click for the USA.gov website."/>
          <p:cNvGrpSpPr/>
          <p:nvPr/>
        </p:nvGrpSpPr>
        <p:grpSpPr>
          <a:xfrm>
            <a:off x="6397625" y="5545138"/>
            <a:ext cx="1981200" cy="573087"/>
            <a:chOff x="6397625" y="5545138"/>
            <a:chExt cx="1981200" cy="573087"/>
          </a:xfrm>
        </p:grpSpPr>
        <p:sp>
          <p:nvSpPr>
            <p:cNvPr id="101393" name="Text Box 17"/>
            <p:cNvSpPr txBox="1">
              <a:spLocks noChangeArrowheads="1"/>
            </p:cNvSpPr>
            <p:nvPr/>
          </p:nvSpPr>
          <p:spPr bwMode="auto">
            <a:xfrm>
              <a:off x="7242175" y="5648325"/>
              <a:ext cx="113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USA.gov</a:t>
              </a:r>
            </a:p>
          </p:txBody>
        </p:sp>
        <p:pic>
          <p:nvPicPr>
            <p:cNvPr id="101409" name="Picture 33">
              <a:hlinkClick r:id="rId1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25" y="5545138"/>
              <a:ext cx="614363" cy="5730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7077580"/>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26047" y="1568409"/>
            <a:ext cx="8226425" cy="4113213"/>
          </a:xfrm>
          <a:prstGeom prst="roundRect">
            <a:avLst>
              <a:gd name="adj" fmla="val 16667"/>
            </a:avLst>
          </a:prstGeom>
          <a:solidFill>
            <a:srgbClr val="FFF0C8">
              <a:alpha val="50000"/>
            </a:srgbClr>
          </a:solidFill>
          <a:ln w="3175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rgbClr val="A50532"/>
              </a:solidFill>
            </a:endParaRPr>
          </a:p>
        </p:txBody>
      </p:sp>
      <p:sp>
        <p:nvSpPr>
          <p:cNvPr id="6" name="Title 5"/>
          <p:cNvSpPr>
            <a:spLocks noGrp="1"/>
          </p:cNvSpPr>
          <p:nvPr>
            <p:ph type="title"/>
          </p:nvPr>
        </p:nvSpPr>
        <p:spPr>
          <a:xfrm>
            <a:off x="448272" y="2347872"/>
            <a:ext cx="8229600" cy="1143000"/>
          </a:xfrm>
        </p:spPr>
        <p:txBody>
          <a:bodyPr/>
          <a:lstStyle/>
          <a:p>
            <a:r>
              <a:rPr lang="en-US" sz="4800" b="1" dirty="0">
                <a:solidFill>
                  <a:srgbClr val="007800"/>
                </a:solidFill>
              </a:rPr>
              <a:t>IN-CLASS ACTIVITY </a:t>
            </a:r>
            <a:r>
              <a:rPr lang="fi-FI" sz="4800" b="1" dirty="0">
                <a:solidFill>
                  <a:srgbClr val="007800"/>
                </a:solidFill>
              </a:rPr>
              <a:t>7-</a:t>
            </a:r>
            <a:r>
              <a:rPr lang="en-US" sz="4800" b="1" dirty="0">
                <a:solidFill>
                  <a:srgbClr val="007800"/>
                </a:solidFill>
              </a:rPr>
              <a:t>3</a:t>
            </a:r>
            <a:endParaRPr lang="en-US" dirty="0"/>
          </a:p>
        </p:txBody>
      </p:sp>
      <p:sp>
        <p:nvSpPr>
          <p:cNvPr id="3" name="Content Placeholder 2"/>
          <p:cNvSpPr>
            <a:spLocks noGrp="1"/>
          </p:cNvSpPr>
          <p:nvPr>
            <p:ph idx="1"/>
          </p:nvPr>
        </p:nvSpPr>
        <p:spPr>
          <a:xfrm>
            <a:off x="574231" y="3457534"/>
            <a:ext cx="7930055" cy="1853270"/>
          </a:xfrm>
        </p:spPr>
        <p:txBody>
          <a:bodyPr/>
          <a:lstStyle/>
          <a:p>
            <a:pPr marL="0" indent="0" algn="ctr" eaLnBrk="1" hangingPunct="1">
              <a:buNone/>
            </a:pPr>
            <a:r>
              <a:rPr lang="en-US" sz="4000" b="1" dirty="0">
                <a:solidFill>
                  <a:srgbClr val="A50532"/>
                </a:solidFill>
              </a:rPr>
              <a:t>DESIGNING A TASTE TEST SURVEY FOR HOWLIN</a:t>
            </a:r>
            <a:r>
              <a:rPr lang="ja-JP" altLang="en-US" sz="4000" b="1" dirty="0">
                <a:solidFill>
                  <a:srgbClr val="A50532"/>
                </a:solidFill>
              </a:rPr>
              <a:t>’</a:t>
            </a:r>
            <a:r>
              <a:rPr lang="en-US" sz="4000" b="1" dirty="0">
                <a:solidFill>
                  <a:srgbClr val="A50532"/>
                </a:solidFill>
              </a:rPr>
              <a:t> COYOTE CHILI</a:t>
            </a:r>
            <a:endParaRPr lang="en-US" sz="4000" dirty="0"/>
          </a:p>
        </p:txBody>
      </p:sp>
    </p:spTree>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err="1"/>
              <a:t>Howlin</a:t>
            </a:r>
            <a:r>
              <a:rPr lang="en-US" dirty="0"/>
              <a:t> design survey.</a:t>
            </a:r>
          </a:p>
        </p:txBody>
      </p:sp>
      <p:pic>
        <p:nvPicPr>
          <p:cNvPr id="7" name="Picture 3" descr="Try your hand at designing a chili taste-test questionnarie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0100" y="0"/>
            <a:ext cx="6553200" cy="655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hidden="1"/>
          <p:cNvSpPr>
            <a:spLocks noGrp="1"/>
          </p:cNvSpPr>
          <p:nvPr>
            <p:ph type="body" sz="quarter" idx="11"/>
          </p:nvPr>
        </p:nvSpPr>
        <p:spPr/>
        <p:txBody>
          <a:bodyPr/>
          <a:lstStyle/>
          <a:p>
            <a:endParaRPr lang="en-US"/>
          </a:p>
        </p:txBody>
      </p:sp>
      <p:sp>
        <p:nvSpPr>
          <p:cNvPr id="6" name="Text Placeholder 5" hidden="1"/>
          <p:cNvSpPr>
            <a:spLocks noGrp="1"/>
          </p:cNvSpPr>
          <p:nvPr>
            <p:ph type="body" sz="quarter" idx="16"/>
          </p:nvPr>
        </p:nvSpPr>
        <p:spPr/>
        <p:txBody>
          <a:bodyPr/>
          <a:lstStyle/>
          <a:p>
            <a:endParaRPr lang="en-US"/>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26047" y="1568409"/>
            <a:ext cx="8226425" cy="4113213"/>
          </a:xfrm>
          <a:prstGeom prst="roundRect">
            <a:avLst>
              <a:gd name="adj" fmla="val 16667"/>
            </a:avLst>
          </a:prstGeom>
          <a:solidFill>
            <a:srgbClr val="FFF0C8">
              <a:alpha val="50000"/>
            </a:srgbClr>
          </a:solidFill>
          <a:ln w="3175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p>
        </p:txBody>
      </p:sp>
      <p:sp>
        <p:nvSpPr>
          <p:cNvPr id="6" name="Title 5"/>
          <p:cNvSpPr>
            <a:spLocks noGrp="1"/>
          </p:cNvSpPr>
          <p:nvPr>
            <p:ph type="title"/>
          </p:nvPr>
        </p:nvSpPr>
        <p:spPr>
          <a:xfrm>
            <a:off x="435572" y="2792372"/>
            <a:ext cx="8229600" cy="1143000"/>
          </a:xfrm>
        </p:spPr>
        <p:txBody>
          <a:bodyPr/>
          <a:lstStyle/>
          <a:p>
            <a:r>
              <a:rPr lang="en-US" sz="4800" b="1" dirty="0">
                <a:solidFill>
                  <a:srgbClr val="007800"/>
                </a:solidFill>
              </a:rPr>
              <a:t>IN-CLASS ACTIVITY </a:t>
            </a:r>
            <a:r>
              <a:rPr lang="fi-FI" sz="4800" b="1" dirty="0">
                <a:solidFill>
                  <a:srgbClr val="007800"/>
                </a:solidFill>
              </a:rPr>
              <a:t>7-</a:t>
            </a:r>
            <a:r>
              <a:rPr lang="en-US" sz="4800" b="1" dirty="0">
                <a:solidFill>
                  <a:srgbClr val="007800"/>
                </a:solidFill>
              </a:rPr>
              <a:t>4</a:t>
            </a:r>
            <a:endParaRPr lang="en-US" dirty="0"/>
          </a:p>
        </p:txBody>
      </p:sp>
      <p:sp>
        <p:nvSpPr>
          <p:cNvPr id="3" name="Content Placeholder 2"/>
          <p:cNvSpPr>
            <a:spLocks noGrp="1"/>
          </p:cNvSpPr>
          <p:nvPr>
            <p:ph idx="1"/>
          </p:nvPr>
        </p:nvSpPr>
        <p:spPr>
          <a:xfrm>
            <a:off x="422872" y="3851234"/>
            <a:ext cx="8229600" cy="1554163"/>
          </a:xfrm>
        </p:spPr>
        <p:txBody>
          <a:bodyPr/>
          <a:lstStyle/>
          <a:p>
            <a:pPr marL="0" indent="0" algn="ctr" eaLnBrk="1" hangingPunct="1">
              <a:buNone/>
            </a:pPr>
            <a:r>
              <a:rPr lang="en-US" sz="4000" b="1" dirty="0">
                <a:solidFill>
                  <a:srgbClr val="A50532"/>
                </a:solidFill>
              </a:rPr>
              <a:t>PEPSI VS. COKE TASTE TEST</a:t>
            </a:r>
            <a:endParaRPr lang="en-US" sz="4000" dirty="0"/>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a:endParaRPr lang="en-US" sz="2800" b="1" dirty="0">
              <a:solidFill>
                <a:srgbClr val="137813"/>
              </a:solidFill>
            </a:endParaRPr>
          </a:p>
        </p:txBody>
      </p:sp>
      <p:sp>
        <p:nvSpPr>
          <p:cNvPr id="4" name="Title 3"/>
          <p:cNvSpPr>
            <a:spLocks noGrp="1"/>
          </p:cNvSpPr>
          <p:nvPr>
            <p:ph type="title"/>
          </p:nvPr>
        </p:nvSpPr>
        <p:spPr/>
        <p:txBody>
          <a:bodyPr/>
          <a:lstStyle/>
          <a:p>
            <a:r>
              <a:rPr lang="en-US" sz="3200" b="1" dirty="0">
                <a:solidFill>
                  <a:srgbClr val="007800"/>
                </a:solidFill>
              </a:rPr>
              <a:t>ICA </a:t>
            </a:r>
            <a:r>
              <a:rPr lang="fi-FI" sz="3200" b="1" dirty="0">
                <a:solidFill>
                  <a:srgbClr val="007800"/>
                </a:solidFill>
              </a:rPr>
              <a:t>7-</a:t>
            </a:r>
            <a:r>
              <a:rPr lang="en-US" sz="3200" b="1" dirty="0">
                <a:solidFill>
                  <a:srgbClr val="007800"/>
                </a:solidFill>
              </a:rPr>
              <a:t>4</a:t>
            </a:r>
            <a:br>
              <a:rPr lang="en-US" sz="3200" b="1" dirty="0">
                <a:solidFill>
                  <a:srgbClr val="007800"/>
                </a:solidFill>
              </a:rPr>
            </a:br>
            <a:r>
              <a:rPr lang="en-US" sz="2800" b="1" dirty="0">
                <a:solidFill>
                  <a:srgbClr val="A50532"/>
                </a:solidFill>
              </a:rPr>
              <a:t>Pepsi vs. Coke Taste Test Challenge</a:t>
            </a:r>
            <a:endParaRPr lang="en-US" sz="2800" dirty="0"/>
          </a:p>
        </p:txBody>
      </p:sp>
      <p:sp>
        <p:nvSpPr>
          <p:cNvPr id="5" name="Content Placeholder 4"/>
          <p:cNvSpPr>
            <a:spLocks noGrp="1"/>
          </p:cNvSpPr>
          <p:nvPr>
            <p:ph idx="1"/>
          </p:nvPr>
        </p:nvSpPr>
        <p:spPr>
          <a:xfrm>
            <a:off x="1195242" y="1909101"/>
            <a:ext cx="6717257" cy="1385828"/>
          </a:xfrm>
        </p:spPr>
        <p:txBody>
          <a:bodyPr/>
          <a:lstStyle/>
          <a:p>
            <a:pPr marL="0" lvl="0" indent="0" algn="ctr">
              <a:buNone/>
            </a:pPr>
            <a:r>
              <a:rPr lang="en-US" b="1" dirty="0">
                <a:solidFill>
                  <a:srgbClr val="A50532"/>
                </a:solidFill>
              </a:rPr>
              <a:t>Pepsi vs. Coke Taste Test Challenge</a:t>
            </a:r>
            <a:endParaRPr lang="en-US" dirty="0"/>
          </a:p>
        </p:txBody>
      </p:sp>
      <p:grpSp>
        <p:nvGrpSpPr>
          <p:cNvPr id="9" name="Group 8" descr="Click for the Pepsi Taste Test ad."/>
          <p:cNvGrpSpPr/>
          <p:nvPr/>
        </p:nvGrpSpPr>
        <p:grpSpPr>
          <a:xfrm>
            <a:off x="2600358" y="3497638"/>
            <a:ext cx="1111918" cy="1328738"/>
            <a:chOff x="2600358" y="3497638"/>
            <a:chExt cx="1111918" cy="1328738"/>
          </a:xfrm>
        </p:grpSpPr>
        <p:pic>
          <p:nvPicPr>
            <p:cNvPr id="211977" name="Picture 1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060" y="4064376"/>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4158" name="Text Box 14"/>
            <p:cNvSpPr txBox="1">
              <a:spLocks noChangeArrowheads="1"/>
            </p:cNvSpPr>
            <p:nvPr/>
          </p:nvSpPr>
          <p:spPr bwMode="auto">
            <a:xfrm>
              <a:off x="2600358" y="3497638"/>
              <a:ext cx="1111918" cy="566738"/>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spcBef>
                  <a:spcPct val="30000"/>
                </a:spcBef>
              </a:pPr>
              <a:r>
                <a:rPr lang="en-US" sz="1800" b="1" dirty="0"/>
                <a:t>Pepsi Taste</a:t>
              </a:r>
              <a:br>
                <a:rPr lang="en-US" sz="1800" b="1" dirty="0"/>
              </a:br>
              <a:r>
                <a:rPr lang="en-US" sz="1800" b="1" dirty="0"/>
                <a:t>Test Ad</a:t>
              </a:r>
            </a:p>
          </p:txBody>
        </p:sp>
      </p:grpSp>
      <p:grpSp>
        <p:nvGrpSpPr>
          <p:cNvPr id="10" name="Group 9" descr="Click for the Coke Taste Test ad."/>
          <p:cNvGrpSpPr/>
          <p:nvPr/>
        </p:nvGrpSpPr>
        <p:grpSpPr>
          <a:xfrm>
            <a:off x="5524292" y="3548438"/>
            <a:ext cx="980951" cy="1328738"/>
            <a:chOff x="5536992" y="3497638"/>
            <a:chExt cx="980951" cy="1328738"/>
          </a:xfrm>
        </p:grpSpPr>
        <p:pic>
          <p:nvPicPr>
            <p:cNvPr id="211979" name="Picture 13">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210" y="4064376"/>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4"/>
            <p:cNvSpPr txBox="1">
              <a:spLocks noChangeArrowheads="1"/>
            </p:cNvSpPr>
            <p:nvPr/>
          </p:nvSpPr>
          <p:spPr bwMode="auto">
            <a:xfrm>
              <a:off x="5536992" y="3497638"/>
              <a:ext cx="980951" cy="566737"/>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spcBef>
                  <a:spcPct val="30000"/>
                </a:spcBef>
              </a:pPr>
              <a:r>
                <a:rPr lang="en-US" sz="1800" b="1" dirty="0"/>
                <a:t>Coke Taste</a:t>
              </a:r>
              <a:br>
                <a:rPr lang="en-US" sz="1800" b="1" dirty="0"/>
              </a:br>
              <a:r>
                <a:rPr lang="en-US" sz="1800" b="1" dirty="0"/>
                <a:t>Test Ad</a:t>
              </a:r>
            </a:p>
          </p:txBody>
        </p:sp>
      </p:gr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106" name="AutoShape 10"/>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0547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b="1" dirty="0">
                <a:solidFill>
                  <a:srgbClr val="A50532"/>
                </a:solidFill>
              </a:rPr>
              <a:t>Marketing Research</a:t>
            </a:r>
            <a:endParaRPr lang="en-US" dirty="0"/>
          </a:p>
        </p:txBody>
      </p:sp>
      <p:sp>
        <p:nvSpPr>
          <p:cNvPr id="3" name="Content Placeholder 2"/>
          <p:cNvSpPr>
            <a:spLocks noGrp="1"/>
          </p:cNvSpPr>
          <p:nvPr>
            <p:ph idx="1"/>
          </p:nvPr>
        </p:nvSpPr>
        <p:spPr>
          <a:xfrm>
            <a:off x="457200" y="1600201"/>
            <a:ext cx="8229600" cy="3619500"/>
          </a:xfrm>
        </p:spPr>
        <p:txBody>
          <a:bodyPr/>
          <a:lstStyle/>
          <a:p>
            <a:pPr marL="0" indent="0">
              <a:buNone/>
            </a:pPr>
            <a:r>
              <a:rPr lang="en-US" b="1" dirty="0"/>
              <a:t>Marketing research</a:t>
            </a:r>
            <a:r>
              <a:rPr lang="en-US" dirty="0"/>
              <a:t> is the process of defining a marketing problem and opportunity, systematically collecting and analyzing information, and recommending actions.</a:t>
            </a:r>
          </a:p>
        </p:txBody>
      </p:sp>
      <p:pic>
        <p:nvPicPr>
          <p:cNvPr id="105477" name="Picture 1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075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b="1" dirty="0">
                <a:solidFill>
                  <a:srgbClr val="A50532"/>
                </a:solidFill>
              </a:rPr>
              <a:t>Measures of Success</a:t>
            </a:r>
            <a:endParaRPr lang="en-US" dirty="0"/>
          </a:p>
        </p:txBody>
      </p:sp>
      <p:sp>
        <p:nvSpPr>
          <p:cNvPr id="3" name="Content Placeholder 2"/>
          <p:cNvSpPr>
            <a:spLocks noGrp="1"/>
          </p:cNvSpPr>
          <p:nvPr>
            <p:ph idx="1"/>
          </p:nvPr>
        </p:nvSpPr>
        <p:spPr>
          <a:xfrm>
            <a:off x="457200" y="1600201"/>
            <a:ext cx="8229600" cy="3657600"/>
          </a:xfrm>
        </p:spPr>
        <p:txBody>
          <a:bodyPr/>
          <a:lstStyle/>
          <a:p>
            <a:pPr marL="0" indent="0">
              <a:buNone/>
            </a:pPr>
            <a:r>
              <a:rPr lang="en-US" b="1" dirty="0"/>
              <a:t>Measures of success </a:t>
            </a:r>
            <a:r>
              <a:rPr lang="en-US" dirty="0"/>
              <a:t>are criteria or standards used in evaluating proposed solutions to the problem.</a:t>
            </a:r>
          </a:p>
        </p:txBody>
      </p:sp>
      <p:pic>
        <p:nvPicPr>
          <p:cNvPr id="10752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095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b="1" dirty="0">
                <a:solidFill>
                  <a:srgbClr val="A50532"/>
                </a:solidFill>
              </a:rPr>
              <a:t>Constraints</a:t>
            </a:r>
            <a:endParaRPr lang="en-US" dirty="0"/>
          </a:p>
        </p:txBody>
      </p:sp>
      <p:sp>
        <p:nvSpPr>
          <p:cNvPr id="3" name="Content Placeholder 2"/>
          <p:cNvSpPr>
            <a:spLocks noGrp="1"/>
          </p:cNvSpPr>
          <p:nvPr>
            <p:ph idx="1"/>
          </p:nvPr>
        </p:nvSpPr>
        <p:spPr>
          <a:xfrm>
            <a:off x="457200" y="1600201"/>
            <a:ext cx="8229600" cy="3721100"/>
          </a:xfrm>
        </p:spPr>
        <p:txBody>
          <a:bodyPr/>
          <a:lstStyle/>
          <a:p>
            <a:pPr marL="0" indent="0">
              <a:buNone/>
            </a:pPr>
            <a:r>
              <a:rPr lang="en-US" b="1" dirty="0"/>
              <a:t>Constraints</a:t>
            </a:r>
            <a:r>
              <a:rPr lang="en-US" dirty="0"/>
              <a:t> are, in a decision, the restrictions placed on potential solutions to a problem.</a:t>
            </a:r>
          </a:p>
        </p:txBody>
      </p:sp>
      <p:pic>
        <p:nvPicPr>
          <p:cNvPr id="10957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16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b="1" dirty="0">
                <a:solidFill>
                  <a:srgbClr val="A50532"/>
                </a:solidFill>
              </a:rPr>
              <a:t>Data</a:t>
            </a:r>
            <a:endParaRPr lang="en-US" dirty="0"/>
          </a:p>
        </p:txBody>
      </p:sp>
      <p:sp>
        <p:nvSpPr>
          <p:cNvPr id="3" name="Content Placeholder 2"/>
          <p:cNvSpPr>
            <a:spLocks noGrp="1"/>
          </p:cNvSpPr>
          <p:nvPr>
            <p:ph idx="1"/>
          </p:nvPr>
        </p:nvSpPr>
        <p:spPr>
          <a:xfrm>
            <a:off x="457200" y="1600201"/>
            <a:ext cx="8229600" cy="3746500"/>
          </a:xfrm>
        </p:spPr>
        <p:txBody>
          <a:bodyPr/>
          <a:lstStyle/>
          <a:p>
            <a:pPr marL="0" indent="0">
              <a:buNone/>
            </a:pPr>
            <a:r>
              <a:rPr lang="en-US" b="1" dirty="0"/>
              <a:t>Data </a:t>
            </a:r>
            <a:r>
              <a:rPr lang="en-US" dirty="0"/>
              <a:t>are the facts and figures related to the project that are divided into two main parts: secondary data and primary data.</a:t>
            </a:r>
          </a:p>
        </p:txBody>
      </p:sp>
      <p:pic>
        <p:nvPicPr>
          <p:cNvPr id="11162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36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r>
              <a:rPr lang="en-US" b="1" dirty="0">
                <a:solidFill>
                  <a:srgbClr val="A50532"/>
                </a:solidFill>
              </a:rPr>
              <a:t>Secondary Data</a:t>
            </a:r>
            <a:endParaRPr lang="en-US" dirty="0"/>
          </a:p>
        </p:txBody>
      </p:sp>
      <p:sp>
        <p:nvSpPr>
          <p:cNvPr id="6" name="Content Placeholder 5"/>
          <p:cNvSpPr>
            <a:spLocks noGrp="1"/>
          </p:cNvSpPr>
          <p:nvPr>
            <p:ph idx="1"/>
          </p:nvPr>
        </p:nvSpPr>
        <p:spPr>
          <a:xfrm>
            <a:off x="457200" y="1600201"/>
            <a:ext cx="8229600" cy="3733800"/>
          </a:xfrm>
        </p:spPr>
        <p:txBody>
          <a:bodyPr/>
          <a:lstStyle/>
          <a:p>
            <a:pPr marL="0" indent="0">
              <a:buNone/>
            </a:pPr>
            <a:r>
              <a:rPr lang="en-US" b="1" dirty="0"/>
              <a:t>Secondary data</a:t>
            </a:r>
            <a:r>
              <a:rPr lang="en-US" dirty="0"/>
              <a:t> are the facts and figures that have already been recorded prior to the project at hand.</a:t>
            </a:r>
          </a:p>
        </p:txBody>
      </p:sp>
      <p:pic>
        <p:nvPicPr>
          <p:cNvPr id="11366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defRPr/>
            </a:pPr>
            <a:endParaRPr lang="en-US" sz="2000" b="1" dirty="0">
              <a:solidFill>
                <a:srgbClr val="A50532"/>
              </a:solidFill>
            </a:endParaRPr>
          </a:p>
        </p:txBody>
      </p:sp>
      <p:sp>
        <p:nvSpPr>
          <p:cNvPr id="8" name="Title 7"/>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5, YOU SHOULD BE ABLE TO:</a:t>
            </a:r>
            <a:endParaRPr lang="en-US" sz="2000" dirty="0"/>
          </a:p>
        </p:txBody>
      </p:sp>
      <p:sp>
        <p:nvSpPr>
          <p:cNvPr id="9" name="Content Placeholder 8"/>
          <p:cNvSpPr>
            <a:spLocks noGrp="1"/>
          </p:cNvSpPr>
          <p:nvPr>
            <p:ph idx="1"/>
          </p:nvPr>
        </p:nvSpPr>
        <p:spPr/>
        <p:txBody>
          <a:bodyPr/>
          <a:lstStyle/>
          <a:p>
            <a:pPr marL="1828800" indent="-1828800">
              <a:buNone/>
            </a:pPr>
            <a:r>
              <a:rPr lang="en-US" sz="2400" b="1" dirty="0"/>
              <a:t>1. 	Distinguish among industrial, reseller, and government organizational markets.</a:t>
            </a:r>
          </a:p>
          <a:p>
            <a:pPr marL="1828800" indent="-1828800">
              <a:buNone/>
            </a:pPr>
            <a:r>
              <a:rPr lang="en-US" sz="2400" b="1" dirty="0"/>
              <a:t>2. 	Describe the key characteristics of organizational buying that make it different from consumer buying.</a:t>
            </a:r>
          </a:p>
          <a:p>
            <a:pPr marL="1828800" indent="-1828800">
              <a:buNone/>
            </a:pPr>
            <a:r>
              <a:rPr lang="en-US" sz="2400" b="1" dirty="0"/>
              <a:t>3. 	Explain how buying centers and buying situations influence organizational purchasing.</a:t>
            </a:r>
          </a:p>
          <a:p>
            <a:pPr marL="1828800" indent="-1828800">
              <a:buNone/>
            </a:pPr>
            <a:r>
              <a:rPr lang="en-US" sz="2400" b="1" dirty="0"/>
              <a:t>4. 	Recognize the importance and nature of online buying in industrial, reseller, and government organizational markets.</a:t>
            </a:r>
            <a:endParaRPr lang="en-US" sz="24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228600"/>
            <a:ext cx="8953500" cy="609600"/>
          </a:xfrm>
        </p:spPr>
        <p:txBody>
          <a:bodyPr/>
          <a:lstStyle/>
          <a:p>
            <a:pPr algn="l"/>
            <a:r>
              <a:rPr lang="en-US" sz="2400" dirty="0">
                <a:solidFill>
                  <a:srgbClr val="7493E2"/>
                </a:solidFill>
                <a:effectLst>
                  <a:outerShdw blurRad="38100" dist="38100" dir="2700000" algn="tl">
                    <a:srgbClr val="DDDDDD"/>
                  </a:outerShdw>
                </a:effectLst>
              </a:rPr>
              <a:t>FIGURE 5-5</a:t>
            </a:r>
            <a:r>
              <a:rPr lang="en-US" sz="2400" b="1" dirty="0"/>
              <a:t>  How buyer and seller participants and price behavior differ by type of online auction.</a:t>
            </a:r>
            <a:endParaRPr lang="en-US" sz="2400" dirty="0"/>
          </a:p>
        </p:txBody>
      </p:sp>
      <p:pic>
        <p:nvPicPr>
          <p:cNvPr id="6" name="Picture 9" descr="A summary graphic of traditional and reverse auction behavior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25500" y="1308107"/>
            <a:ext cx="7696200" cy="4902546"/>
          </a:xfrm>
          <a:prstGeom prst="rect">
            <a:avLst/>
          </a:prstGeom>
          <a:noFill/>
          <a:ln>
            <a:noFill/>
          </a:ln>
        </p:spPr>
      </p:pic>
      <p:sp>
        <p:nvSpPr>
          <p:cNvPr id="7" name="Text Placeholder 6"/>
          <p:cNvSpPr>
            <a:spLocks noGrp="1"/>
          </p:cNvSpPr>
          <p:nvPr>
            <p:ph type="body" sz="quarter" idx="16"/>
          </p:nvPr>
        </p:nvSpPr>
        <p:spPr/>
        <p:txBody>
          <a:bodyPr/>
          <a:lstStyle/>
          <a:p>
            <a:r>
              <a:rPr lang="en-US" dirty="0">
                <a:hlinkClick r:id="rId4" action="ppaction://hlinksldjump"/>
              </a:rPr>
              <a:t>Jump to Appendix 6 long image description</a:t>
            </a:r>
            <a:endParaRPr lang="en-US" dirty="0"/>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57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b="1" dirty="0">
                <a:solidFill>
                  <a:srgbClr val="A50532"/>
                </a:solidFill>
              </a:rPr>
              <a:t>Primary Data</a:t>
            </a:r>
            <a:endParaRPr lang="en-US" dirty="0"/>
          </a:p>
        </p:txBody>
      </p:sp>
      <p:sp>
        <p:nvSpPr>
          <p:cNvPr id="3" name="Content Placeholder 2"/>
          <p:cNvSpPr>
            <a:spLocks noGrp="1"/>
          </p:cNvSpPr>
          <p:nvPr>
            <p:ph idx="1"/>
          </p:nvPr>
        </p:nvSpPr>
        <p:spPr>
          <a:xfrm>
            <a:off x="457200" y="1600201"/>
            <a:ext cx="8229600" cy="3721100"/>
          </a:xfrm>
        </p:spPr>
        <p:txBody>
          <a:bodyPr/>
          <a:lstStyle/>
          <a:p>
            <a:pPr marL="0" indent="0">
              <a:buNone/>
            </a:pPr>
            <a:r>
              <a:rPr lang="en-US" b="1" dirty="0"/>
              <a:t>Primary data</a:t>
            </a:r>
            <a:r>
              <a:rPr lang="en-US" dirty="0"/>
              <a:t> are the facts and figures that are newly collected for the project.</a:t>
            </a:r>
          </a:p>
        </p:txBody>
      </p:sp>
      <p:pic>
        <p:nvPicPr>
          <p:cNvPr id="11571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77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b="1" dirty="0">
                <a:solidFill>
                  <a:srgbClr val="A50532"/>
                </a:solidFill>
              </a:rPr>
              <a:t>Observational Data</a:t>
            </a:r>
            <a:endParaRPr lang="en-US" dirty="0"/>
          </a:p>
        </p:txBody>
      </p:sp>
      <p:sp>
        <p:nvSpPr>
          <p:cNvPr id="5" name="Content Placeholder 4"/>
          <p:cNvSpPr>
            <a:spLocks noGrp="1"/>
          </p:cNvSpPr>
          <p:nvPr>
            <p:ph idx="1"/>
          </p:nvPr>
        </p:nvSpPr>
        <p:spPr>
          <a:xfrm>
            <a:off x="457200" y="1600201"/>
            <a:ext cx="8229600" cy="3733800"/>
          </a:xfrm>
        </p:spPr>
        <p:txBody>
          <a:bodyPr/>
          <a:lstStyle/>
          <a:p>
            <a:pPr marL="0" indent="0">
              <a:buNone/>
            </a:pPr>
            <a:r>
              <a:rPr lang="en-US" b="1" dirty="0"/>
              <a:t>Observational data</a:t>
            </a:r>
            <a:r>
              <a:rPr lang="en-US" dirty="0"/>
              <a:t> are the facts and figures obtained by watching, either mechanically or in person, how people actually behave.</a:t>
            </a:r>
          </a:p>
        </p:txBody>
      </p:sp>
      <p:pic>
        <p:nvPicPr>
          <p:cNvPr id="11776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98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r>
              <a:rPr lang="en-US" b="1" dirty="0">
                <a:solidFill>
                  <a:srgbClr val="A50532"/>
                </a:solidFill>
              </a:rPr>
              <a:t>Questionnaire Data</a:t>
            </a:r>
            <a:endParaRPr lang="en-US" dirty="0"/>
          </a:p>
        </p:txBody>
      </p:sp>
      <p:sp>
        <p:nvSpPr>
          <p:cNvPr id="6" name="Content Placeholder 5"/>
          <p:cNvSpPr>
            <a:spLocks noGrp="1"/>
          </p:cNvSpPr>
          <p:nvPr>
            <p:ph idx="1"/>
          </p:nvPr>
        </p:nvSpPr>
        <p:spPr>
          <a:xfrm>
            <a:off x="457200" y="1600201"/>
            <a:ext cx="8229600" cy="3657600"/>
          </a:xfrm>
        </p:spPr>
        <p:txBody>
          <a:bodyPr/>
          <a:lstStyle/>
          <a:p>
            <a:pPr marL="0" indent="0">
              <a:buNone/>
            </a:pPr>
            <a:r>
              <a:rPr lang="en-US" b="1" dirty="0"/>
              <a:t>Questionnaire data</a:t>
            </a:r>
            <a:r>
              <a:rPr lang="en-US" dirty="0"/>
              <a:t> are the facts and figures obtained by asking people about their attitudes, awareness, intentions, and behaviors.</a:t>
            </a:r>
          </a:p>
        </p:txBody>
      </p:sp>
      <p:pic>
        <p:nvPicPr>
          <p:cNvPr id="11981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218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p:txBody>
          <a:bodyPr/>
          <a:lstStyle/>
          <a:p>
            <a:r>
              <a:rPr lang="en-US" b="1" dirty="0">
                <a:solidFill>
                  <a:srgbClr val="A50532"/>
                </a:solidFill>
              </a:rPr>
              <a:t>Information Technology</a:t>
            </a:r>
            <a:endParaRPr lang="en-US" dirty="0"/>
          </a:p>
        </p:txBody>
      </p:sp>
      <p:sp>
        <p:nvSpPr>
          <p:cNvPr id="8" name="Content Placeholder 7"/>
          <p:cNvSpPr>
            <a:spLocks noGrp="1"/>
          </p:cNvSpPr>
          <p:nvPr>
            <p:ph idx="1"/>
          </p:nvPr>
        </p:nvSpPr>
        <p:spPr>
          <a:xfrm>
            <a:off x="457200" y="1600201"/>
            <a:ext cx="8229600" cy="3670300"/>
          </a:xfrm>
        </p:spPr>
        <p:txBody>
          <a:bodyPr/>
          <a:lstStyle/>
          <a:p>
            <a:pPr marL="0" indent="0">
              <a:buNone/>
            </a:pPr>
            <a:r>
              <a:rPr lang="en-US" b="1" dirty="0"/>
              <a:t>Information technology </a:t>
            </a:r>
            <a:r>
              <a:rPr lang="en-US" dirty="0"/>
              <a:t>involves operating computer networks that can store and process data.</a:t>
            </a:r>
          </a:p>
        </p:txBody>
      </p:sp>
      <p:pic>
        <p:nvPicPr>
          <p:cNvPr id="12186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259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b="1" dirty="0">
                <a:solidFill>
                  <a:srgbClr val="A50532"/>
                </a:solidFill>
              </a:rPr>
              <a:t>Sales Forecast</a:t>
            </a:r>
            <a:endParaRPr lang="en-US" dirty="0"/>
          </a:p>
        </p:txBody>
      </p:sp>
      <p:sp>
        <p:nvSpPr>
          <p:cNvPr id="3" name="Content Placeholder 2"/>
          <p:cNvSpPr>
            <a:spLocks noGrp="1"/>
          </p:cNvSpPr>
          <p:nvPr>
            <p:ph idx="1"/>
          </p:nvPr>
        </p:nvSpPr>
        <p:spPr>
          <a:xfrm>
            <a:off x="457200" y="1600201"/>
            <a:ext cx="8229600" cy="3797300"/>
          </a:xfrm>
        </p:spPr>
        <p:txBody>
          <a:bodyPr/>
          <a:lstStyle/>
          <a:p>
            <a:pPr marL="0" indent="0">
              <a:buNone/>
            </a:pPr>
            <a:r>
              <a:rPr lang="en-US" dirty="0"/>
              <a:t>A </a:t>
            </a:r>
            <a:r>
              <a:rPr lang="en-US" b="1" dirty="0"/>
              <a:t>sales forecast </a:t>
            </a:r>
            <a:r>
              <a:rPr lang="en-US" dirty="0"/>
              <a:t>consists of the total sales of a product that a firm expects to sell during a specified time period under specified environmental conditions and its own marketing efforts.</a:t>
            </a:r>
          </a:p>
        </p:txBody>
      </p:sp>
      <p:pic>
        <p:nvPicPr>
          <p:cNvPr id="12595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1</a:t>
            </a:r>
            <a:r>
              <a:rPr lang="en-US" sz="2800" b="1" dirty="0"/>
              <a:t>  Five-step marketing research approach leading to marketing actions</a:t>
            </a:r>
            <a:endParaRPr lang="en-US" sz="2800" dirty="0"/>
          </a:p>
        </p:txBody>
      </p:sp>
      <p:sp>
        <p:nvSpPr>
          <p:cNvPr id="3" name="Content Placeholder 2"/>
          <p:cNvSpPr>
            <a:spLocks noGrp="1"/>
          </p:cNvSpPr>
          <p:nvPr>
            <p:ph idx="1"/>
          </p:nvPr>
        </p:nvSpPr>
        <p:spPr>
          <a:xfrm>
            <a:off x="457200" y="1244600"/>
            <a:ext cx="8229600" cy="5308600"/>
          </a:xfrm>
        </p:spPr>
        <p:txBody>
          <a:bodyPr/>
          <a:lstStyle/>
          <a:p>
            <a:pPr marL="0" indent="0">
              <a:buNone/>
            </a:pPr>
            <a:r>
              <a:rPr lang="en-US" sz="2000" dirty="0"/>
              <a:t>Step 1 define the problem. Set research objectives. Identify possible marketing actions.</a:t>
            </a:r>
          </a:p>
          <a:p>
            <a:pPr marL="0" indent="0">
              <a:buNone/>
            </a:pPr>
            <a:r>
              <a:rPr lang="en-US" sz="2000" dirty="0"/>
              <a:t>Step 2 develop the research plan. Specify constraints. Identify data needed for marketing actions. Determine how to collect data.</a:t>
            </a:r>
          </a:p>
          <a:p>
            <a:pPr marL="0" indent="0">
              <a:buNone/>
            </a:pPr>
            <a:r>
              <a:rPr lang="en-US" sz="2000" dirty="0"/>
              <a:t>Step 3 collect relevant information. Obtain secondary data. Obtain primary data.</a:t>
            </a:r>
          </a:p>
          <a:p>
            <a:pPr marL="0" indent="0">
              <a:buNone/>
            </a:pPr>
            <a:r>
              <a:rPr lang="en-US" sz="2000" dirty="0"/>
              <a:t>Step 4 develop findings. Analyze the data present. Present the findings.</a:t>
            </a:r>
          </a:p>
          <a:p>
            <a:pPr marL="0" indent="0">
              <a:buNone/>
            </a:pPr>
            <a:r>
              <a:rPr lang="en-US" sz="2000" dirty="0"/>
              <a:t>Step 5 take marketing actions. Make action recommendations. Implement action recommendations. Evaluate results.</a:t>
            </a:r>
          </a:p>
          <a:p>
            <a:pPr marL="0" indent="0">
              <a:buNone/>
            </a:pPr>
            <a:r>
              <a:rPr lang="en-US" sz="2000" dirty="0"/>
              <a:t>Each step also utilizes feedback to learn lessons for future research.</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2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2</a:t>
            </a:r>
            <a:r>
              <a:rPr lang="en-US" sz="2800" b="1" dirty="0"/>
              <a:t>  Types of marketing information</a:t>
            </a:r>
            <a:endParaRPr lang="en-US" sz="2800" dirty="0"/>
          </a:p>
        </p:txBody>
      </p:sp>
      <p:sp>
        <p:nvSpPr>
          <p:cNvPr id="3" name="Content Placeholder 2"/>
          <p:cNvSpPr>
            <a:spLocks noGrp="1"/>
          </p:cNvSpPr>
          <p:nvPr>
            <p:ph idx="1"/>
          </p:nvPr>
        </p:nvSpPr>
        <p:spPr/>
        <p:txBody>
          <a:bodyPr/>
          <a:lstStyle/>
          <a:p>
            <a:pPr marL="0" indent="0">
              <a:buNone/>
            </a:pPr>
            <a:r>
              <a:rPr lang="en-US" sz="1800" dirty="0"/>
              <a:t>Data (facts and figures pertinent to the project) divides into two data branches. The first data branch is primary data (facts and figures newly collected for the project). This further breaks down into three types of data:</a:t>
            </a:r>
          </a:p>
          <a:p>
            <a:pPr marL="0" indent="0">
              <a:buNone/>
            </a:pPr>
            <a:r>
              <a:rPr lang="en-US" sz="1800" dirty="0"/>
              <a:t>1. Observational data (watching people). Mechanical methods. Personal methods. Neuromarketing methods.</a:t>
            </a:r>
          </a:p>
          <a:p>
            <a:pPr marL="0" indent="0">
              <a:buNone/>
            </a:pPr>
            <a:r>
              <a:rPr lang="en-US" sz="1800" dirty="0"/>
              <a:t>2. Questionnaire data (asking people). Idea generation methods. Idea evaluation methods.</a:t>
            </a:r>
          </a:p>
          <a:p>
            <a:pPr marL="0" indent="0">
              <a:buNone/>
            </a:pPr>
            <a:r>
              <a:rPr lang="en-US" sz="1800" dirty="0"/>
              <a:t>3. Other sources of data. Social media. Panels and experiments. Information technology. Data mining.</a:t>
            </a:r>
          </a:p>
          <a:p>
            <a:pPr marL="0" indent="0">
              <a:buNone/>
            </a:pPr>
            <a:r>
              <a:rPr lang="en-US" sz="1800" dirty="0"/>
              <a:t>The second data branch is secondary data (facts and figures already recorded prior to the project). This further breaks down into two types of data:</a:t>
            </a:r>
          </a:p>
          <a:p>
            <a:pPr marL="0" indent="0">
              <a:buNone/>
            </a:pPr>
            <a:r>
              <a:rPr lang="en-US" sz="1800" dirty="0"/>
              <a:t>1. Internal data (inside the firm). Inputs (budgets, financial statements, sales call reports). Outcomes (actual sales and customer communications).</a:t>
            </a:r>
          </a:p>
          <a:p>
            <a:pPr marL="0" indent="0">
              <a:buNone/>
            </a:pPr>
            <a:r>
              <a:rPr lang="en-US" sz="1800" dirty="0"/>
              <a:t>2. External data (outside the firm). U.S. Census reports. Trade association studies. Business periodicals. Internet-based reports.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3 </a:t>
            </a:r>
            <a:r>
              <a:rPr lang="en-US" sz="2400" b="1" dirty="0">
                <a:solidFill>
                  <a:srgbClr val="A50532"/>
                </a:solidFill>
              </a:rPr>
              <a:t>STEP 3: COLLECT RELEVANT DATA SECONDARY DATA (1 of 5)</a:t>
            </a:r>
            <a:endParaRPr lang="en-US" sz="2400" dirty="0"/>
          </a:p>
        </p:txBody>
      </p:sp>
      <p:sp>
        <p:nvSpPr>
          <p:cNvPr id="3" name="Content Placeholder 2"/>
          <p:cNvSpPr>
            <a:spLocks noGrp="1"/>
          </p:cNvSpPr>
          <p:nvPr>
            <p:ph idx="1"/>
          </p:nvPr>
        </p:nvSpPr>
        <p:spPr/>
        <p:txBody>
          <a:bodyPr/>
          <a:lstStyle/>
          <a:p>
            <a:pPr marL="0" indent="0">
              <a:buNone/>
            </a:pPr>
            <a:r>
              <a:rPr lang="en-US" dirty="0"/>
              <a:t>The two aspects of internal data (inside the firm) are inputs (budgets, financial statements, sales call reports) and outcomes (actual sales and customer communications).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4 </a:t>
            </a:r>
            <a:r>
              <a:rPr lang="en-US" sz="2400" b="1" dirty="0">
                <a:solidFill>
                  <a:srgbClr val="A50532"/>
                </a:solidFill>
              </a:rPr>
              <a:t>STEP 3: COLLECT RELEVANT DATA SECONDARY DATA (2 of 5)</a:t>
            </a:r>
            <a:endParaRPr lang="en-US" sz="2400" dirty="0"/>
          </a:p>
        </p:txBody>
      </p:sp>
      <p:sp>
        <p:nvSpPr>
          <p:cNvPr id="3" name="Content Placeholder 2"/>
          <p:cNvSpPr>
            <a:spLocks noGrp="1"/>
          </p:cNvSpPr>
          <p:nvPr>
            <p:ph idx="1"/>
          </p:nvPr>
        </p:nvSpPr>
        <p:spPr/>
        <p:txBody>
          <a:bodyPr/>
          <a:lstStyle/>
          <a:p>
            <a:pPr marL="0" indent="0">
              <a:buNone/>
            </a:pPr>
            <a:r>
              <a:rPr lang="en-US" dirty="0"/>
              <a:t>The types of external data (outside the firm) are: U.S. census reports, trade association studies, business periodicals, and Internet-based reports.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5 </a:t>
            </a:r>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a:t>
            </a:r>
            <a:r>
              <a:rPr lang="en-US" sz="3200" b="1" dirty="0"/>
              <a:t>  Different types of questions in a sample Wendy’</a:t>
            </a:r>
            <a:r>
              <a:rPr lang="en-US" altLang="ja-JP" sz="3200" b="1" dirty="0"/>
              <a:t>s survey (Q1 – Q5)</a:t>
            </a:r>
            <a:endParaRPr lang="en-US" sz="3200" dirty="0"/>
          </a:p>
        </p:txBody>
      </p:sp>
      <p:sp>
        <p:nvSpPr>
          <p:cNvPr id="3" name="Content Placeholder 2"/>
          <p:cNvSpPr>
            <a:spLocks noGrp="1"/>
          </p:cNvSpPr>
          <p:nvPr>
            <p:ph idx="1"/>
          </p:nvPr>
        </p:nvSpPr>
        <p:spPr>
          <a:xfrm>
            <a:off x="457200" y="1510748"/>
            <a:ext cx="8229600" cy="5042452"/>
          </a:xfrm>
        </p:spPr>
        <p:txBody>
          <a:bodyPr/>
          <a:lstStyle/>
          <a:p>
            <a:pPr marL="0" indent="0">
              <a:buNone/>
            </a:pPr>
            <a:r>
              <a:rPr lang="en-US" sz="1400" dirty="0"/>
              <a:t>1. What things are most important to you when you decide to eat out at a fast-food restaurant?</a:t>
            </a:r>
          </a:p>
          <a:p>
            <a:pPr marL="0" indent="0">
              <a:buNone/>
            </a:pPr>
            <a:r>
              <a:rPr lang="en-US" sz="1400" dirty="0"/>
              <a:t>2. Have you eaten at a fast-food restaurant in the past month? Yes. No.</a:t>
            </a:r>
          </a:p>
          <a:p>
            <a:pPr marL="0" indent="0">
              <a:buNone/>
            </a:pPr>
            <a:r>
              <a:rPr lang="en-US" sz="1400" dirty="0"/>
              <a:t>3.  If you answered yes to question 2, how often do you eat at a fast-food restaurant? Once a week or more. 2 to 3 times a month. Once a month or less.</a:t>
            </a:r>
          </a:p>
          <a:p>
            <a:pPr marL="0" indent="0">
              <a:buNone/>
            </a:pPr>
            <a:r>
              <a:rPr lang="en-US" sz="1400" dirty="0"/>
              <a:t>4. How important is it to you that a fast-food restaurant satisfies you on the following characteristics? Check the response that describes your feelings for each characteristic listed.</a:t>
            </a:r>
          </a:p>
          <a:p>
            <a:pPr marL="0" indent="0">
              <a:buNone/>
            </a:pPr>
            <a:r>
              <a:rPr lang="en-US" sz="1400" dirty="0"/>
              <a:t>Taste of food, cleanliness, price, variety of menu.</a:t>
            </a:r>
          </a:p>
          <a:p>
            <a:pPr marL="0" indent="0">
              <a:buNone/>
            </a:pPr>
            <a:r>
              <a:rPr lang="en-US" sz="1400" dirty="0"/>
              <a:t>(a range is offered: very important, somewhat important, unimportant, somewhat unimportant, very unimportant. These are to be used as answers in response to the characteristics).</a:t>
            </a:r>
          </a:p>
          <a:p>
            <a:pPr marL="0" indent="0">
              <a:buNone/>
            </a:pPr>
            <a:r>
              <a:rPr lang="en-US" sz="1400" dirty="0"/>
              <a:t>5. For each of the characteristics listed below, check the space on the scale that describes how you feel about Wendy's Mark an X on only one of the five spaces for each characteristic listed.</a:t>
            </a:r>
          </a:p>
          <a:p>
            <a:pPr marL="0" indent="0">
              <a:buNone/>
            </a:pPr>
            <a:r>
              <a:rPr lang="en-US" sz="1400" dirty="0"/>
              <a:t>Taste of food (five blank spaces sit between the word "tasty" and the words "not tasty").</a:t>
            </a:r>
          </a:p>
          <a:p>
            <a:pPr marL="0" indent="0">
              <a:buNone/>
            </a:pPr>
            <a:r>
              <a:rPr lang="en-US" sz="1400" dirty="0"/>
              <a:t>Cleanliness (five blank spaces sit between the word "clean" and the word "dirty").</a:t>
            </a:r>
          </a:p>
          <a:p>
            <a:pPr marL="0" indent="0">
              <a:buNone/>
            </a:pPr>
            <a:r>
              <a:rPr lang="en-US" sz="1400" dirty="0"/>
              <a:t>Price (five blank spaces sit between the word "inexpensive" and the word "expensive").</a:t>
            </a:r>
          </a:p>
          <a:p>
            <a:pPr marL="0" indent="0">
              <a:buNone/>
            </a:pPr>
            <a:r>
              <a:rPr lang="en-US" sz="1400" dirty="0"/>
              <a:t>Variety of menu (five blank spaces sit between the word "broad" and the word "narrow").</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AutoShape 2"/>
          <p:cNvSpPr>
            <a:spLocks noChangeArrowheads="1"/>
          </p:cNvSpPr>
          <p:nvPr/>
        </p:nvSpPr>
        <p:spPr bwMode="auto">
          <a:xfrm>
            <a:off x="88900" y="160338"/>
            <a:ext cx="8958263" cy="18288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3200" b="1" dirty="0">
              <a:solidFill>
                <a:srgbClr val="A50532"/>
              </a:solidFill>
            </a:endParaRPr>
          </a:p>
        </p:txBody>
      </p:sp>
      <p:sp>
        <p:nvSpPr>
          <p:cNvPr id="7" name="Title 6"/>
          <p:cNvSpPr>
            <a:spLocks noGrp="1"/>
          </p:cNvSpPr>
          <p:nvPr>
            <p:ph type="title"/>
          </p:nvPr>
        </p:nvSpPr>
        <p:spPr/>
        <p:txBody>
          <a:bodyPr/>
          <a:lstStyle/>
          <a:p>
            <a:pPr eaLnBrk="1" hangingPunct="1">
              <a:defRPr/>
            </a:pPr>
            <a:r>
              <a:rPr lang="en-US" sz="4000" b="1" dirty="0">
                <a:solidFill>
                  <a:srgbClr val="007800"/>
                </a:solidFill>
              </a:rPr>
              <a:t>VIDEO CASE 6</a:t>
            </a:r>
            <a:br>
              <a:rPr lang="en-US" sz="3200" b="1" dirty="0">
                <a:solidFill>
                  <a:srgbClr val="007800"/>
                </a:solidFill>
                <a:latin typeface="Times New Roman" panose="02020603050405020304" charset="0"/>
              </a:rPr>
            </a:br>
            <a:r>
              <a:rPr lang="en-US" sz="3200" b="1" dirty="0">
                <a:solidFill>
                  <a:srgbClr val="A50532"/>
                </a:solidFill>
              </a:rPr>
              <a:t>TREK: BUILDING BETTER BIKES THROUGH ORGANIZATIONAL BUYING</a:t>
            </a:r>
            <a:endParaRPr lang="en-US" sz="3200" dirty="0"/>
          </a:p>
        </p:txBody>
      </p:sp>
      <p:pic>
        <p:nvPicPr>
          <p:cNvPr id="2" name="Picture 1" descr="A photo shows a bicyclist out in a field, riding a Trek bike, and wearing a Trek body suit and helm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154" y="2235018"/>
            <a:ext cx="5916168" cy="4100914"/>
          </a:xfrm>
          <a:prstGeom prst="rect">
            <a:avLst/>
          </a:prstGeom>
        </p:spPr>
      </p:pic>
      <p:grpSp>
        <p:nvGrpSpPr>
          <p:cNvPr id="9" name="Group 8" descr="Click for the Trek video case."/>
          <p:cNvGrpSpPr/>
          <p:nvPr/>
        </p:nvGrpSpPr>
        <p:grpSpPr>
          <a:xfrm>
            <a:off x="7565302" y="4927601"/>
            <a:ext cx="1411669" cy="1408331"/>
            <a:chOff x="7565302" y="4927601"/>
            <a:chExt cx="1411669" cy="1408331"/>
          </a:xfrm>
        </p:grpSpPr>
        <p:pic>
          <p:nvPicPr>
            <p:cNvPr id="8" name="Picture 1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257" y="5573932"/>
              <a:ext cx="798512" cy="762000"/>
            </a:xfrm>
            <a:prstGeom prst="rect">
              <a:avLst/>
            </a:prstGeom>
            <a:noFill/>
            <a:ln>
              <a:noFill/>
            </a:ln>
          </p:spPr>
        </p:pic>
        <p:sp>
          <p:nvSpPr>
            <p:cNvPr id="3" name="TextBox 2"/>
            <p:cNvSpPr txBox="1"/>
            <p:nvPr/>
          </p:nvSpPr>
          <p:spPr>
            <a:xfrm>
              <a:off x="7565302" y="4927601"/>
              <a:ext cx="1411669" cy="646331"/>
            </a:xfrm>
            <a:prstGeom prst="rect">
              <a:avLst/>
            </a:prstGeom>
            <a:noFill/>
          </p:spPr>
          <p:txBody>
            <a:bodyPr wrap="none" rtlCol="0">
              <a:spAutoFit/>
            </a:bodyPr>
            <a:lstStyle/>
            <a:p>
              <a:pPr algn="ctr"/>
              <a:r>
                <a:rPr lang="en-US" sz="1800" b="1" dirty="0"/>
                <a:t>Trek Video </a:t>
              </a:r>
            </a:p>
            <a:p>
              <a:pPr algn="ctr"/>
              <a:r>
                <a:rPr lang="en-US" sz="1800" b="1" dirty="0"/>
                <a:t>Case</a:t>
              </a:r>
            </a:p>
          </p:txBody>
        </p:sp>
      </p:grpSp>
    </p:spTree>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6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4A (Q3)</a:t>
            </a:r>
            <a:r>
              <a:rPr lang="en-US" sz="2800" b="1" dirty="0"/>
              <a:t>  Sample Wendy’</a:t>
            </a:r>
            <a:r>
              <a:rPr lang="en-US" altLang="ja-JP" sz="2800" b="1" dirty="0"/>
              <a:t>s survey: Multiple choice question </a:t>
            </a:r>
            <a:endParaRPr lang="en-US" sz="2800" dirty="0"/>
          </a:p>
        </p:txBody>
      </p:sp>
      <p:sp>
        <p:nvSpPr>
          <p:cNvPr id="3" name="Content Placeholder 2"/>
          <p:cNvSpPr>
            <a:spLocks noGrp="1"/>
          </p:cNvSpPr>
          <p:nvPr>
            <p:ph idx="1"/>
          </p:nvPr>
        </p:nvSpPr>
        <p:spPr>
          <a:xfrm>
            <a:off x="457200" y="1282700"/>
            <a:ext cx="8229600" cy="5270500"/>
          </a:xfrm>
        </p:spPr>
        <p:txBody>
          <a:bodyPr/>
          <a:lstStyle/>
          <a:p>
            <a:pPr marL="0" indent="0">
              <a:buNone/>
            </a:pPr>
            <a:r>
              <a:rPr lang="en-US" dirty="0"/>
              <a:t>3.  If you answered yes to question 2, how often do you eat at a fast-food restaurant? Once a week or more. 2 to 3 times a month. Once a month or less.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7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4A (Q4)</a:t>
            </a:r>
            <a:r>
              <a:rPr lang="en-US" sz="2800" b="1" dirty="0"/>
              <a:t>  Sample Wendy’s</a:t>
            </a:r>
            <a:r>
              <a:rPr lang="en-US" altLang="ja-JP" sz="2800" b="1" dirty="0"/>
              <a:t> survey: Attitudinal question </a:t>
            </a:r>
            <a:endParaRPr lang="en-US" sz="2800" dirty="0"/>
          </a:p>
        </p:txBody>
      </p:sp>
      <p:sp>
        <p:nvSpPr>
          <p:cNvPr id="3" name="Content Placeholder 2"/>
          <p:cNvSpPr>
            <a:spLocks noGrp="1"/>
          </p:cNvSpPr>
          <p:nvPr>
            <p:ph idx="1"/>
          </p:nvPr>
        </p:nvSpPr>
        <p:spPr>
          <a:xfrm>
            <a:off x="457200" y="1181100"/>
            <a:ext cx="8229600" cy="5372100"/>
          </a:xfrm>
        </p:spPr>
        <p:txBody>
          <a:bodyPr/>
          <a:lstStyle/>
          <a:p>
            <a:pPr marL="0" indent="0">
              <a:buNone/>
            </a:pPr>
            <a:r>
              <a:rPr lang="en-US" dirty="0"/>
              <a:t>4. How important is it to you that a fast-food restaurant satisfies you on the following characteristics? Check the response that describes your feelings for each characteristic listed.</a:t>
            </a:r>
          </a:p>
          <a:p>
            <a:pPr marL="0" indent="0">
              <a:buNone/>
            </a:pPr>
            <a:r>
              <a:rPr lang="en-US" dirty="0"/>
              <a:t>Taste of food, cleanliness, price, variety of menu.</a:t>
            </a:r>
          </a:p>
          <a:p>
            <a:pPr marL="0" indent="0">
              <a:buNone/>
            </a:pPr>
            <a:r>
              <a:rPr lang="en-US" dirty="0"/>
              <a:t>(A range is offered: very important, somewhat important, unimportant, somewhat unimportant, very unimportant. These are to be used as answers in response to the characteristics.)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8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4A (Q5)</a:t>
            </a:r>
            <a:r>
              <a:rPr lang="en-US" sz="2800" b="1" dirty="0"/>
              <a:t>  Sample Wendy’s</a:t>
            </a:r>
            <a:r>
              <a:rPr lang="en-US" altLang="ja-JP" sz="2800" b="1" dirty="0"/>
              <a:t> survey: Semantic differential scale question </a:t>
            </a:r>
            <a:endParaRPr lang="en-US" sz="2800" dirty="0"/>
          </a:p>
        </p:txBody>
      </p:sp>
      <p:sp>
        <p:nvSpPr>
          <p:cNvPr id="3" name="Content Placeholder 2"/>
          <p:cNvSpPr>
            <a:spLocks noGrp="1"/>
          </p:cNvSpPr>
          <p:nvPr>
            <p:ph idx="1"/>
          </p:nvPr>
        </p:nvSpPr>
        <p:spPr>
          <a:xfrm>
            <a:off x="457200" y="1270000"/>
            <a:ext cx="8229600" cy="5283200"/>
          </a:xfrm>
        </p:spPr>
        <p:txBody>
          <a:bodyPr/>
          <a:lstStyle/>
          <a:p>
            <a:pPr marL="0" indent="0">
              <a:buNone/>
            </a:pPr>
            <a:r>
              <a:rPr lang="en-US" dirty="0"/>
              <a:t>5. For each of the characteristics listed below, check the space on the scale that describes how you feel about Wendy's Mark an X on only one of the five spaces for each characteristic listed.</a:t>
            </a:r>
          </a:p>
          <a:p>
            <a:pPr marL="0" indent="0">
              <a:buNone/>
            </a:pPr>
            <a:r>
              <a:rPr lang="en-US" dirty="0"/>
              <a:t>Taste of food (five blank spaces sit between the word "tasty" and the words "not tasty").</a:t>
            </a:r>
          </a:p>
          <a:p>
            <a:pPr marL="0" indent="0">
              <a:buNone/>
            </a:pPr>
            <a:r>
              <a:rPr lang="en-US" dirty="0"/>
              <a:t>Cleanliness (five blank spaces sit between the word "clean" and the word "dirty").</a:t>
            </a:r>
          </a:p>
          <a:p>
            <a:pPr marL="0" indent="0">
              <a:buNone/>
            </a:pPr>
            <a:r>
              <a:rPr lang="en-US" dirty="0"/>
              <a:t>Price (five blank spaces sit between the word "inexpensive" and the word "expensive").</a:t>
            </a:r>
          </a:p>
          <a:p>
            <a:pPr marL="0" indent="0">
              <a:buNone/>
            </a:pPr>
            <a:r>
              <a:rPr lang="en-US" dirty="0"/>
              <a:t>Variety of menu (five blank spaces sit between the word "broad" and the word "narrow").</a:t>
            </a:r>
          </a:p>
        </p:txBody>
      </p:sp>
      <p:sp>
        <p:nvSpPr>
          <p:cNvPr id="4" name="Text Placeholder 3"/>
          <p:cNvSpPr>
            <a:spLocks noGrp="1"/>
          </p:cNvSpPr>
          <p:nvPr>
            <p:ph type="body" sz="quarter" idx="16"/>
          </p:nvPr>
        </p:nvSpPr>
        <p:spPr/>
        <p:txBody>
          <a:bodyPr/>
          <a:lstStyle/>
          <a:p>
            <a:r>
              <a:rPr lang="en-US" dirty="0">
                <a:hlinkClick r:id="rId3"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9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a:t>
            </a:r>
            <a:r>
              <a:rPr lang="en-US" sz="2800" b="1" dirty="0"/>
              <a:t>  Different types of questions in a sample Wendy’s</a:t>
            </a:r>
            <a:r>
              <a:rPr lang="en-US" altLang="ja-JP" sz="2800" b="1" dirty="0"/>
              <a:t> survey (Q6 – Q9) </a:t>
            </a:r>
            <a:endParaRPr lang="en-US" sz="2800" dirty="0"/>
          </a:p>
        </p:txBody>
      </p:sp>
      <p:sp>
        <p:nvSpPr>
          <p:cNvPr id="3" name="Content Placeholder 2"/>
          <p:cNvSpPr>
            <a:spLocks noGrp="1"/>
          </p:cNvSpPr>
          <p:nvPr>
            <p:ph idx="1"/>
          </p:nvPr>
        </p:nvSpPr>
        <p:spPr>
          <a:xfrm>
            <a:off x="457200" y="1270000"/>
            <a:ext cx="8229600" cy="5283200"/>
          </a:xfrm>
        </p:spPr>
        <p:txBody>
          <a:bodyPr/>
          <a:lstStyle/>
          <a:p>
            <a:pPr marL="0" indent="0">
              <a:buNone/>
            </a:pPr>
            <a:r>
              <a:rPr lang="en-US" sz="900" dirty="0"/>
              <a:t>6. Check the response that describes your agreement or disagreement with each statement listed below:</a:t>
            </a:r>
          </a:p>
          <a:p>
            <a:pPr marL="0" indent="0">
              <a:buNone/>
            </a:pPr>
            <a:r>
              <a:rPr lang="en-US" sz="900" dirty="0"/>
              <a:t>Adults like to take their families to fast-food restaurants (strongly agree, agree, don't know, disagree, strongly disagree).</a:t>
            </a:r>
          </a:p>
          <a:p>
            <a:pPr marL="0" indent="0">
              <a:buNone/>
            </a:pPr>
            <a:r>
              <a:rPr lang="en-US" sz="900" dirty="0"/>
              <a:t>Our children have a say in where the family chooses to eat (strongly agree, agree, don't know, disagree, strongly disagree).</a:t>
            </a:r>
          </a:p>
          <a:p>
            <a:pPr marL="0" indent="0">
              <a:buNone/>
            </a:pPr>
            <a:r>
              <a:rPr lang="en-US" sz="900" dirty="0"/>
              <a:t>7. How important are each of the following sources of information to you when selecting a fast-food restaurant at which to eat. Check one response for each source listed.</a:t>
            </a:r>
          </a:p>
          <a:p>
            <a:pPr marL="0" indent="0">
              <a:buNone/>
            </a:pPr>
            <a:r>
              <a:rPr lang="en-US" sz="900" dirty="0"/>
              <a:t>Television (very important, somewhat important, not at all important).</a:t>
            </a:r>
          </a:p>
          <a:p>
            <a:pPr marL="0" indent="0">
              <a:buNone/>
            </a:pPr>
            <a:r>
              <a:rPr lang="en-US" sz="900" dirty="0"/>
              <a:t>Newspapers (very important, somewhat important, not at all important).</a:t>
            </a:r>
          </a:p>
          <a:p>
            <a:pPr marL="0" indent="0">
              <a:buNone/>
            </a:pPr>
            <a:r>
              <a:rPr lang="en-US" sz="900" dirty="0"/>
              <a:t>Radio (very important, somewhat important, not at all important).</a:t>
            </a:r>
          </a:p>
          <a:p>
            <a:pPr marL="0" indent="0">
              <a:buNone/>
            </a:pPr>
            <a:r>
              <a:rPr lang="en-US" sz="900" dirty="0"/>
              <a:t>Billboards (very important, somewhat important, not at all important).</a:t>
            </a:r>
          </a:p>
          <a:p>
            <a:pPr marL="0" indent="0">
              <a:buNone/>
            </a:pPr>
            <a:r>
              <a:rPr lang="en-US" sz="900" dirty="0"/>
              <a:t>Internet (very important, somewhat important, not at all important).</a:t>
            </a:r>
          </a:p>
          <a:p>
            <a:pPr marL="0" indent="0">
              <a:buNone/>
            </a:pPr>
            <a:r>
              <a:rPr lang="en-US" sz="900" dirty="0"/>
              <a:t>Social networks (very important, somewhat important, not at all important).</a:t>
            </a:r>
          </a:p>
          <a:p>
            <a:pPr marL="0" indent="0">
              <a:buNone/>
            </a:pPr>
            <a:r>
              <a:rPr lang="en-US" sz="900" dirty="0"/>
              <a:t>8. How often do you eat out at each of the following fast-food restaurants? Check one response for each restaurant listed.</a:t>
            </a:r>
          </a:p>
          <a:p>
            <a:pPr marL="0" indent="0">
              <a:buNone/>
            </a:pPr>
            <a:r>
              <a:rPr lang="en-US" sz="900" dirty="0"/>
              <a:t>Burger King (once a week or more, 2 to 3 times a month, once a month or less).</a:t>
            </a:r>
          </a:p>
          <a:p>
            <a:pPr marL="0" indent="0">
              <a:buNone/>
            </a:pPr>
            <a:r>
              <a:rPr lang="en-US" sz="900" dirty="0"/>
              <a:t>McDonald's (once a week or more, 2 to 3 times a month, once a month or less).</a:t>
            </a:r>
          </a:p>
          <a:p>
            <a:pPr marL="0" indent="0">
              <a:buNone/>
            </a:pPr>
            <a:r>
              <a:rPr lang="en-US" sz="900" dirty="0"/>
              <a:t>Wendy's (once a week or more, 2 to 3 times a month, once a month or less).</a:t>
            </a:r>
          </a:p>
          <a:p>
            <a:pPr marL="0" indent="0">
              <a:buNone/>
            </a:pPr>
            <a:r>
              <a:rPr lang="en-US" sz="900" dirty="0"/>
              <a:t>9. As head of the household, please answer the following questions about you and your household. Check only on response for each question.</a:t>
            </a:r>
          </a:p>
          <a:p>
            <a:pPr marL="0" indent="0">
              <a:buNone/>
            </a:pPr>
            <a:r>
              <a:rPr lang="en-US" sz="900" dirty="0"/>
              <a:t>a. What is your gender? Male. Female.</a:t>
            </a:r>
          </a:p>
          <a:p>
            <a:pPr marL="0" indent="0">
              <a:buNone/>
            </a:pPr>
            <a:r>
              <a:rPr lang="en-US" sz="900" dirty="0"/>
              <a:t>b. What is your marital status? Single. Married. Other (widowed, divorced, etc.)</a:t>
            </a:r>
          </a:p>
          <a:p>
            <a:pPr marL="0" indent="0">
              <a:buNone/>
            </a:pPr>
            <a:r>
              <a:rPr lang="en-US" sz="900" dirty="0"/>
              <a:t>c. How many children under age 18 live in your home? 0. 1. 2. 3 or more.</a:t>
            </a:r>
          </a:p>
          <a:p>
            <a:pPr marL="0" indent="0">
              <a:buNone/>
            </a:pPr>
            <a:r>
              <a:rPr lang="en-US" sz="900" dirty="0"/>
              <a:t>d. What is your age? Under 25. 25-44. 45 or older.</a:t>
            </a:r>
          </a:p>
          <a:p>
            <a:pPr marL="0" indent="0">
              <a:buNone/>
            </a:pPr>
            <a:r>
              <a:rPr lang="en-US" sz="900" dirty="0"/>
              <a:t>e. What is your total annual individual or household income? Less than 15 thousand dollars. 15 thousand dollars to 49 thousand dollars. Over 49 thousand dollars.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10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 (Q6)</a:t>
            </a:r>
            <a:r>
              <a:rPr lang="en-US" sz="2800" b="1" dirty="0"/>
              <a:t>  Sample Wendy’s</a:t>
            </a:r>
            <a:r>
              <a:rPr lang="en-US" altLang="ja-JP" sz="2800" b="1" dirty="0"/>
              <a:t> survey: Likert scale question </a:t>
            </a:r>
            <a:endParaRPr lang="en-US" sz="2800" dirty="0"/>
          </a:p>
        </p:txBody>
      </p:sp>
      <p:sp>
        <p:nvSpPr>
          <p:cNvPr id="3" name="Content Placeholder 2"/>
          <p:cNvSpPr>
            <a:spLocks noGrp="1"/>
          </p:cNvSpPr>
          <p:nvPr>
            <p:ph idx="1"/>
          </p:nvPr>
        </p:nvSpPr>
        <p:spPr>
          <a:xfrm>
            <a:off x="457200" y="1308100"/>
            <a:ext cx="8229600" cy="5245100"/>
          </a:xfrm>
        </p:spPr>
        <p:txBody>
          <a:bodyPr/>
          <a:lstStyle/>
          <a:p>
            <a:pPr marL="0" indent="0">
              <a:buNone/>
            </a:pPr>
            <a:r>
              <a:rPr lang="en-US" dirty="0"/>
              <a:t>6. Check the response that describes your agreement or disagreement with each statement listed below:</a:t>
            </a:r>
          </a:p>
          <a:p>
            <a:pPr marL="0" indent="0">
              <a:buNone/>
            </a:pPr>
            <a:r>
              <a:rPr lang="en-US" dirty="0"/>
              <a:t>Adults like to take their families to fast-food restaurants (strongly agree, agree, don't know, disagree, strongly disagree).</a:t>
            </a:r>
          </a:p>
          <a:p>
            <a:pPr marL="0" indent="0">
              <a:buNone/>
            </a:pPr>
            <a:r>
              <a:rPr lang="en-US" dirty="0"/>
              <a:t>Our children have a say in where the family chooses to eat (strongly agree, agree, don't know, disagree, strongly disagree).</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11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 (Q7)</a:t>
            </a:r>
            <a:r>
              <a:rPr lang="en-US" sz="2800" b="1" dirty="0"/>
              <a:t>  Sample Wendy’s</a:t>
            </a:r>
            <a:r>
              <a:rPr lang="en-US" altLang="ja-JP" sz="2800" b="1" dirty="0"/>
              <a:t> survey: Media behavior question </a:t>
            </a:r>
            <a:endParaRPr lang="en-US" sz="2800" dirty="0"/>
          </a:p>
        </p:txBody>
      </p:sp>
      <p:sp>
        <p:nvSpPr>
          <p:cNvPr id="3" name="Content Placeholder 2"/>
          <p:cNvSpPr>
            <a:spLocks noGrp="1"/>
          </p:cNvSpPr>
          <p:nvPr>
            <p:ph idx="1"/>
          </p:nvPr>
        </p:nvSpPr>
        <p:spPr>
          <a:xfrm>
            <a:off x="457200" y="1257300"/>
            <a:ext cx="8229600" cy="5295900"/>
          </a:xfrm>
        </p:spPr>
        <p:txBody>
          <a:bodyPr/>
          <a:lstStyle/>
          <a:p>
            <a:pPr marL="0" indent="0">
              <a:buNone/>
            </a:pPr>
            <a:r>
              <a:rPr lang="en-US" sz="2000" dirty="0"/>
              <a:t>7. How important are each of the following sources of information to you when selecting a fast-food restaurant at which to eat. Check one response for each source listed.</a:t>
            </a:r>
          </a:p>
          <a:p>
            <a:pPr marL="0" indent="0">
              <a:buNone/>
            </a:pPr>
            <a:r>
              <a:rPr lang="en-US" sz="2000" dirty="0"/>
              <a:t>Television (very important, somewhat important, not at all important).</a:t>
            </a:r>
          </a:p>
          <a:p>
            <a:pPr marL="0" indent="0">
              <a:buNone/>
            </a:pPr>
            <a:r>
              <a:rPr lang="en-US" sz="2000" dirty="0"/>
              <a:t>Newspapers (very important, somewhat important, not at all important).</a:t>
            </a:r>
          </a:p>
          <a:p>
            <a:pPr marL="0" indent="0">
              <a:buNone/>
            </a:pPr>
            <a:r>
              <a:rPr lang="en-US" sz="2000" dirty="0"/>
              <a:t>Radio (very important, somewhat important, not at all important).</a:t>
            </a:r>
          </a:p>
          <a:p>
            <a:pPr marL="0" indent="0">
              <a:buNone/>
            </a:pPr>
            <a:r>
              <a:rPr lang="en-US" sz="2000" dirty="0"/>
              <a:t>Billboards (very important, somewhat important, not at all important).</a:t>
            </a:r>
          </a:p>
          <a:p>
            <a:pPr marL="0" indent="0">
              <a:buNone/>
            </a:pPr>
            <a:r>
              <a:rPr lang="en-US" sz="2000" dirty="0"/>
              <a:t>Internet (very important, somewhat important, not at all important).</a:t>
            </a:r>
          </a:p>
          <a:p>
            <a:pPr marL="0" indent="0">
              <a:buNone/>
            </a:pPr>
            <a:r>
              <a:rPr lang="en-US" sz="2000" dirty="0"/>
              <a:t>Social networks (very important, somewhat important, not at all important).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12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 (Q8)</a:t>
            </a:r>
            <a:r>
              <a:rPr lang="en-US" sz="2800" b="1" dirty="0"/>
              <a:t>  Sample Wendy’s</a:t>
            </a:r>
            <a:r>
              <a:rPr lang="en-US" altLang="ja-JP" sz="2800" b="1" dirty="0"/>
              <a:t> survey: Usage behavior question </a:t>
            </a:r>
            <a:endParaRPr lang="en-US" sz="2800" dirty="0"/>
          </a:p>
        </p:txBody>
      </p:sp>
      <p:sp>
        <p:nvSpPr>
          <p:cNvPr id="3" name="Content Placeholder 2"/>
          <p:cNvSpPr>
            <a:spLocks noGrp="1"/>
          </p:cNvSpPr>
          <p:nvPr>
            <p:ph idx="1"/>
          </p:nvPr>
        </p:nvSpPr>
        <p:spPr>
          <a:xfrm>
            <a:off x="457200" y="1270000"/>
            <a:ext cx="8229600" cy="5283200"/>
          </a:xfrm>
        </p:spPr>
        <p:txBody>
          <a:bodyPr/>
          <a:lstStyle/>
          <a:p>
            <a:pPr marL="0" indent="0">
              <a:buNone/>
            </a:pPr>
            <a:r>
              <a:rPr lang="en-US" dirty="0"/>
              <a:t>8. How often do you eat out at each of the following fast-food restaurants? Check one response for each restaurant listed.</a:t>
            </a:r>
          </a:p>
          <a:p>
            <a:pPr marL="0" indent="0">
              <a:buNone/>
            </a:pPr>
            <a:r>
              <a:rPr lang="en-US" dirty="0"/>
              <a:t>Burger King (once a week or more, 2 to 3 times a month, once a month or less).</a:t>
            </a:r>
          </a:p>
          <a:p>
            <a:pPr marL="0" indent="0">
              <a:buNone/>
            </a:pPr>
            <a:r>
              <a:rPr lang="en-US" dirty="0"/>
              <a:t>McDonald's (once a week or more, 2 to 3 times a month, once a month or less).</a:t>
            </a:r>
          </a:p>
          <a:p>
            <a:pPr marL="0" indent="0">
              <a:buNone/>
            </a:pPr>
            <a:r>
              <a:rPr lang="en-US" dirty="0"/>
              <a:t>Wendy's (once a week or more, 2 to 3 times a month, once a month or less).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13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 (Q9)</a:t>
            </a:r>
            <a:r>
              <a:rPr lang="en-US" sz="2800" b="1" dirty="0"/>
              <a:t>  Sample Wendy’s</a:t>
            </a:r>
            <a:r>
              <a:rPr lang="en-US" altLang="ja-JP" sz="2800" b="1" dirty="0"/>
              <a:t> survey: Demographic questions </a:t>
            </a:r>
            <a:endParaRPr lang="en-US" sz="2800" dirty="0"/>
          </a:p>
        </p:txBody>
      </p:sp>
      <p:sp>
        <p:nvSpPr>
          <p:cNvPr id="3" name="Content Placeholder 2"/>
          <p:cNvSpPr>
            <a:spLocks noGrp="1"/>
          </p:cNvSpPr>
          <p:nvPr>
            <p:ph idx="1"/>
          </p:nvPr>
        </p:nvSpPr>
        <p:spPr>
          <a:xfrm>
            <a:off x="457200" y="1308100"/>
            <a:ext cx="8229600" cy="5245100"/>
          </a:xfrm>
        </p:spPr>
        <p:txBody>
          <a:bodyPr/>
          <a:lstStyle/>
          <a:p>
            <a:pPr marL="0" indent="0">
              <a:buNone/>
            </a:pPr>
            <a:r>
              <a:rPr lang="en-US" sz="2000" dirty="0"/>
              <a:t>9. As head of the household, please answer the following questions about you and your household. Check only on response for each question.</a:t>
            </a:r>
          </a:p>
          <a:p>
            <a:pPr marL="0" indent="0">
              <a:buNone/>
            </a:pPr>
            <a:r>
              <a:rPr lang="en-US" sz="2000" dirty="0"/>
              <a:t>a. What is your gender? Male. Female.</a:t>
            </a:r>
          </a:p>
          <a:p>
            <a:pPr marL="0" indent="0">
              <a:buNone/>
            </a:pPr>
            <a:r>
              <a:rPr lang="en-US" sz="2000" dirty="0"/>
              <a:t>b. What is your marital status? Single. Married. Other (widowed, divorced, etc.)</a:t>
            </a:r>
          </a:p>
          <a:p>
            <a:pPr marL="0" indent="0">
              <a:buNone/>
            </a:pPr>
            <a:r>
              <a:rPr lang="en-US" sz="2000" dirty="0"/>
              <a:t>c. How many children under age 18 live in your home? 0. 1. 2. 3 or more.</a:t>
            </a:r>
          </a:p>
          <a:p>
            <a:pPr marL="0" indent="0">
              <a:buNone/>
            </a:pPr>
            <a:r>
              <a:rPr lang="en-US" sz="2000" dirty="0"/>
              <a:t>d. What is your age? Under 25. 25-44. 45 or older.</a:t>
            </a:r>
          </a:p>
          <a:p>
            <a:pPr marL="0" indent="0">
              <a:buNone/>
            </a:pPr>
            <a:r>
              <a:rPr lang="en-US" sz="2000" dirty="0"/>
              <a:t>e. What is your total annual individual or household income? Less than 15 thousand dollars. 15 thousand dollars to 49 thousand dollars. Over 49 thousand dollars.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14 </a:t>
            </a:r>
            <a:r>
              <a:rPr lang="en-US" sz="3200" b="1" dirty="0">
                <a:solidFill>
                  <a:srgbClr val="AA785A"/>
                </a:solidFill>
              </a:rPr>
              <a:t>APPLYING MARKETING METRICS</a:t>
            </a:r>
            <a:r>
              <a:rPr lang="en-US" sz="2400" b="1" dirty="0">
                <a:solidFill>
                  <a:srgbClr val="A50532"/>
                </a:solidFill>
              </a:rPr>
              <a:t> Are the Carmex Social Media Programs Working Well</a:t>
            </a:r>
            <a:r>
              <a:rPr lang="en-US" altLang="ja-JP" sz="2400" b="1" dirty="0">
                <a:solidFill>
                  <a:srgbClr val="A50532"/>
                </a:solidFill>
              </a:rPr>
              <a:t>?</a:t>
            </a:r>
            <a:endParaRPr lang="en-US" sz="2400" dirty="0"/>
          </a:p>
        </p:txBody>
      </p:sp>
      <p:sp>
        <p:nvSpPr>
          <p:cNvPr id="3" name="Content Placeholder 2"/>
          <p:cNvSpPr>
            <a:spLocks noGrp="1"/>
          </p:cNvSpPr>
          <p:nvPr>
            <p:ph idx="1"/>
          </p:nvPr>
        </p:nvSpPr>
        <p:spPr>
          <a:xfrm>
            <a:off x="457200" y="1155700"/>
            <a:ext cx="8229600" cy="5397500"/>
          </a:xfrm>
        </p:spPr>
        <p:txBody>
          <a:bodyPr/>
          <a:lstStyle/>
          <a:p>
            <a:pPr>
              <a:buNone/>
            </a:pPr>
            <a:r>
              <a:rPr lang="en-US" sz="1800" dirty="0"/>
              <a:t>The first is a line graph showing the Carmex conversation velocity by comparing the month and the number of impressions per month in millions. The graph looks at both 2015 and 2016 and compares Facebook and Twitter. Looking at the Facebook line, 2015 and 2016 are very similar, both being at about 110 million and 150 million respectively in January. From there, they dip down to about 30 million (2015) and 50 million (2016) in June and July, and rise back up to approximately 190 million in 2015 and 290 million in 2016. When looking at the Twitter lines, 2015 began at approximately 10 million and 2016 began at 20 million. These lines stayed relatively straight for the entire year rising very slightly towards September, October, November, and December. </a:t>
            </a:r>
          </a:p>
          <a:p>
            <a:pPr>
              <a:buNone/>
            </a:pPr>
            <a:r>
              <a:rPr lang="en-US" sz="1800" dirty="0"/>
              <a:t>The second graph is a pie chart called Carmex Share of Voice December 2016. Chapstick is 48 percent of the graph, Blistex is 17 percent, and Carmex is 35 percent. The percentage change from 12/15 to 12/16 is Carmex +12 percent, Chapstick -7 percent, and Blistex -5 percent.</a:t>
            </a:r>
          </a:p>
          <a:p>
            <a:pPr>
              <a:buNone/>
            </a:pPr>
            <a:r>
              <a:rPr lang="en-US" sz="1800" dirty="0"/>
              <a:t>The final graph is a pie chart titled Carmex Sentiment December 2016. 80 percent of the graph is positive, 5 percent is negative, and 15 percent is neutral. The percentage change for this graph from 12/15 to 12/16 is positive +23 percent, neutral +5 percent, and negative -7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15 </a:t>
            </a:r>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5</a:t>
            </a:r>
            <a:r>
              <a:rPr lang="en-US" sz="2400" b="1" dirty="0"/>
              <a:t>  How marketing researchers and managers use information technology to turn information into action</a:t>
            </a:r>
            <a:endParaRPr lang="en-US" sz="2400" dirty="0"/>
          </a:p>
        </p:txBody>
      </p:sp>
      <p:sp>
        <p:nvSpPr>
          <p:cNvPr id="3" name="Content Placeholder 2"/>
          <p:cNvSpPr>
            <a:spLocks noGrp="1"/>
          </p:cNvSpPr>
          <p:nvPr>
            <p:ph idx="1"/>
          </p:nvPr>
        </p:nvSpPr>
        <p:spPr>
          <a:xfrm>
            <a:off x="457200" y="1092200"/>
            <a:ext cx="8229600" cy="5461000"/>
          </a:xfrm>
        </p:spPr>
        <p:txBody>
          <a:bodyPr/>
          <a:lstStyle/>
          <a:p>
            <a:pPr marL="0" indent="0">
              <a:buNone/>
            </a:pPr>
            <a:r>
              <a:rPr lang="en-US" sz="1800" dirty="0"/>
              <a:t>The intelligent marketing enterprise platform is broken into big data and data analytics.</a:t>
            </a:r>
          </a:p>
          <a:p>
            <a:pPr marL="0" indent="0">
              <a:buNone/>
            </a:pPr>
            <a:r>
              <a:rPr lang="en-US" sz="1800" dirty="0"/>
              <a:t>Big data contains the following:</a:t>
            </a:r>
          </a:p>
          <a:p>
            <a:pPr marL="0" indent="0">
              <a:buNone/>
            </a:pPr>
            <a:r>
              <a:rPr lang="en-US" sz="1800" dirty="0"/>
              <a:t>Internal data sources (customer orders, customer data, inventory, sales calls, promotions).</a:t>
            </a:r>
          </a:p>
          <a:p>
            <a:pPr marL="0" indent="0">
              <a:buNone/>
            </a:pPr>
            <a:r>
              <a:rPr lang="en-US" sz="1800" dirty="0"/>
              <a:t>Cloud environment (data storage, cloud computing capabilities).</a:t>
            </a:r>
          </a:p>
          <a:p>
            <a:pPr marL="0" indent="0">
              <a:buNone/>
            </a:pPr>
            <a:r>
              <a:rPr lang="en-US" sz="1800" dirty="0"/>
              <a:t>External data sources (global sources, trade associations, U.S. Census data, Internet of things, single-source services).</a:t>
            </a:r>
          </a:p>
          <a:p>
            <a:pPr marL="0" indent="0">
              <a:buNone/>
            </a:pPr>
            <a:r>
              <a:rPr lang="en-US" sz="1800" dirty="0"/>
              <a:t>These all connect to a data warehouse, which contains internal and external databases. </a:t>
            </a:r>
          </a:p>
          <a:p>
            <a:pPr marL="0" indent="0">
              <a:buNone/>
            </a:pPr>
            <a:r>
              <a:rPr lang="en-US" sz="1800" dirty="0"/>
              <a:t>With data analytics, analytical tools to organize, manipulate, analyze, and present data are used to create results, which are examined by a marketing researcher or data scientist to answer buying queries such as "who buys?" and "How much?" and "why?"  These results are analyzed again before being sent into the internal and external databases.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6</a:t>
            </a:r>
            <a:br>
              <a:rPr lang="en-US" sz="3200" b="1" dirty="0">
                <a:solidFill>
                  <a:srgbClr val="007800"/>
                </a:solidFill>
              </a:rPr>
            </a:br>
            <a:r>
              <a:rPr lang="en-US" sz="2800" b="1" dirty="0">
                <a:solidFill>
                  <a:srgbClr val="A50532"/>
                </a:solidFill>
              </a:rPr>
              <a:t>Trek </a:t>
            </a:r>
            <a:r>
              <a:rPr lang="en-US" sz="1800" b="1" dirty="0">
                <a:solidFill>
                  <a:srgbClr val="A50532"/>
                </a:solidFill>
              </a:rPr>
              <a:t>(1 of 4)</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a:pPr>
            <a:r>
              <a:rPr lang="en-US" sz="3600" dirty="0"/>
              <a:t>What is the role of the buying center at Trek?  Who is likely to comprise the buying center in the decision to select a new supplier at Trek?</a:t>
            </a:r>
            <a:endParaRPr lang="en-US" dirty="0"/>
          </a:p>
        </p:txBody>
      </p:sp>
    </p:spTree>
  </p:cSld>
  <p:clrMapOvr>
    <a:masterClrMapping/>
  </p:clrMapOvr>
  <p:transition spd="med"/>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16 </a:t>
            </a:r>
            <a:r>
              <a:rPr lang="en-US" sz="2000" dirty="0">
                <a:solidFill>
                  <a:srgbClr val="7493E2"/>
                </a:solidFill>
                <a:effectLst>
                  <a:outerShdw blurRad="38100" dist="38100" dir="2700000" algn="tl">
                    <a:srgbClr val="DDDDDD"/>
                  </a:outerShdw>
                </a:effectLst>
              </a:rPr>
              <a:t>FIGURE </a:t>
            </a:r>
            <a:r>
              <a:rPr lang="fi-FI" sz="2000" dirty="0">
                <a:solidFill>
                  <a:srgbClr val="7493E2"/>
                </a:solidFill>
                <a:effectLst>
                  <a:outerShdw blurRad="38100" dist="38100" dir="2700000" algn="tl">
                    <a:srgbClr val="DDDDDD"/>
                  </a:outerShdw>
                </a:effectLst>
              </a:rPr>
              <a:t>7-</a:t>
            </a:r>
            <a:r>
              <a:rPr lang="en-US" sz="2000" dirty="0">
                <a:solidFill>
                  <a:srgbClr val="7493E2"/>
                </a:solidFill>
                <a:effectLst>
                  <a:outerShdw blurRad="38100" dist="38100" dir="2700000" algn="tl">
                    <a:srgbClr val="DDDDDD"/>
                  </a:outerShdw>
                </a:effectLst>
              </a:rPr>
              <a:t>6</a:t>
            </a:r>
            <a:r>
              <a:rPr lang="en-US" sz="2000" b="1" dirty="0"/>
              <a:t>  Marketing dashboards that present findings to Tony’</a:t>
            </a:r>
            <a:r>
              <a:rPr lang="en-US" altLang="ja-JP" sz="2000" b="1" dirty="0"/>
              <a:t>s marketing manager that lead to recommendations and actions</a:t>
            </a:r>
            <a:endParaRPr lang="en-US" sz="2000" dirty="0"/>
          </a:p>
        </p:txBody>
      </p:sp>
      <p:sp>
        <p:nvSpPr>
          <p:cNvPr id="3" name="Content Placeholder 2"/>
          <p:cNvSpPr>
            <a:spLocks noGrp="1"/>
          </p:cNvSpPr>
          <p:nvPr>
            <p:ph idx="1"/>
          </p:nvPr>
        </p:nvSpPr>
        <p:spPr>
          <a:xfrm>
            <a:off x="457200" y="1079500"/>
            <a:ext cx="8229600" cy="5473700"/>
          </a:xfrm>
        </p:spPr>
        <p:txBody>
          <a:bodyPr/>
          <a:lstStyle/>
          <a:p>
            <a:pPr marL="0" indent="0">
              <a:buNone/>
            </a:pPr>
            <a:r>
              <a:rPr lang="en-US" dirty="0"/>
              <a:t>The four bar graphs show the following:</a:t>
            </a:r>
          </a:p>
          <a:p>
            <a:pPr marL="0" indent="0">
              <a:buNone/>
            </a:pPr>
            <a:r>
              <a:rPr lang="en-US" dirty="0"/>
              <a:t>Bar graph A annual sales:</a:t>
            </a:r>
          </a:p>
          <a:p>
            <a:pPr marL="0" indent="0">
              <a:buNone/>
            </a:pPr>
            <a:r>
              <a:rPr lang="en-US" dirty="0"/>
              <a:t>Bar graph B annual sales per household:</a:t>
            </a:r>
          </a:p>
          <a:p>
            <a:pPr marL="0" indent="0">
              <a:buNone/>
            </a:pPr>
            <a:r>
              <a:rPr lang="en-US" dirty="0"/>
              <a:t>Bar graph C average annual sales per household, by household size.</a:t>
            </a:r>
          </a:p>
          <a:p>
            <a:pPr marL="0" indent="0">
              <a:buNone/>
            </a:pPr>
            <a:r>
              <a:rPr lang="en-US" dirty="0"/>
              <a:t>Bar graph D average annual sales per household, by age of children in the household.</a:t>
            </a:r>
          </a:p>
        </p:txBody>
      </p:sp>
      <p:sp>
        <p:nvSpPr>
          <p:cNvPr id="4" name="Text Placeholder 3"/>
          <p:cNvSpPr>
            <a:spLocks noGrp="1"/>
          </p:cNvSpPr>
          <p:nvPr>
            <p:ph type="body" sz="quarter" idx="16"/>
          </p:nvPr>
        </p:nvSpPr>
        <p:spPr/>
        <p:txBody>
          <a:bodyPr/>
          <a:lstStyle/>
          <a:p>
            <a:r>
              <a:rPr lang="en-US" dirty="0">
                <a:hlinkClick r:id="rId3"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17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7</a:t>
            </a:r>
            <a:r>
              <a:rPr lang="en-US" sz="2800" b="1" dirty="0"/>
              <a:t>  Linear trend extrapolation of sales revenues at Xerox, made at the start of 2000</a:t>
            </a:r>
            <a:endParaRPr lang="en-US" sz="2800" dirty="0"/>
          </a:p>
        </p:txBody>
      </p:sp>
      <p:sp>
        <p:nvSpPr>
          <p:cNvPr id="3" name="Content Placeholder 2"/>
          <p:cNvSpPr>
            <a:spLocks noGrp="1"/>
          </p:cNvSpPr>
          <p:nvPr>
            <p:ph idx="1"/>
          </p:nvPr>
        </p:nvSpPr>
        <p:spPr>
          <a:xfrm>
            <a:off x="457200" y="1181100"/>
            <a:ext cx="8229600" cy="5372100"/>
          </a:xfrm>
        </p:spPr>
        <p:txBody>
          <a:bodyPr/>
          <a:lstStyle/>
          <a:p>
            <a:pPr marL="0" indent="0">
              <a:buNone/>
            </a:pPr>
            <a:r>
              <a:rPr lang="en-US" dirty="0"/>
              <a:t>A line graph of sales revenues (in billions) over the years between 1988 and 2018 shows an incline from about 12 billion dollars in 1988 to just under 18 billion dollars in 2000. These actual values include a high of 20 billion dollars in 1998, and a drop between 1992 and 1994. The linear trend extrapolation forecast shows a continued steady incline from 2000 to 2018.</a:t>
            </a:r>
          </a:p>
          <a:p>
            <a:pPr marL="0" indent="0">
              <a:buNone/>
            </a:pPr>
            <a:r>
              <a:rPr lang="en-US" dirty="0"/>
              <a:t>The actual values after the forecast is made shows a drop in sales revenue from 2000. It reaches a steady low of 16 billion dollars between 2002 and 2005. A slight increase occurs between 2006 and 2008, before a drop in 2009 reaches a low of 15 billion dollars. 2010 shows a sharp increase, with a high in 2011 of 22 billion dollars. The line declines slightly before dropping down to 16 billion dollars in 2016.</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18 </a:t>
            </a:r>
            <a:r>
              <a:rPr lang="en-US" sz="3200" b="1" dirty="0">
                <a:solidFill>
                  <a:srgbClr val="007800"/>
                </a:solidFill>
              </a:rPr>
              <a:t>VIDEO CASE 7 </a:t>
            </a:r>
            <a:r>
              <a:rPr lang="en-US" sz="2800" b="1" dirty="0">
                <a:solidFill>
                  <a:srgbClr val="A50532"/>
                </a:solidFill>
              </a:rPr>
              <a:t>Carmex [A] </a:t>
            </a:r>
            <a:r>
              <a:rPr lang="en-US" sz="2000" b="1" dirty="0">
                <a:solidFill>
                  <a:srgbClr val="A50532"/>
                </a:solidFill>
              </a:rPr>
              <a:t>(1 of 7)</a:t>
            </a:r>
            <a:endParaRPr lang="en-US" sz="2000" dirty="0"/>
          </a:p>
        </p:txBody>
      </p:sp>
      <p:sp>
        <p:nvSpPr>
          <p:cNvPr id="3" name="Content Placeholder 2"/>
          <p:cNvSpPr>
            <a:spLocks noGrp="1"/>
          </p:cNvSpPr>
          <p:nvPr>
            <p:ph idx="1"/>
          </p:nvPr>
        </p:nvSpPr>
        <p:spPr/>
        <p:txBody>
          <a:bodyPr/>
          <a:lstStyle/>
          <a:p>
            <a:pPr marL="0" indent="0">
              <a:buNone/>
            </a:pPr>
            <a:r>
              <a:rPr lang="en-US" dirty="0"/>
              <a:t>The question asks, “Which Carmex lip balm flavor would you most like to see next: watermelon, green apple, or peach mango?”</a:t>
            </a:r>
          </a:p>
          <a:p>
            <a:pPr marL="0" indent="0">
              <a:buNone/>
            </a:pPr>
            <a:r>
              <a:rPr lang="en-US" dirty="0"/>
              <a:t>Below this are the options to like and comment.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19 </a:t>
            </a:r>
            <a:r>
              <a:rPr lang="en-US" b="1" dirty="0">
                <a:solidFill>
                  <a:srgbClr val="007800"/>
                </a:solidFill>
              </a:rPr>
              <a:t>VIDEO CASE 8 </a:t>
            </a:r>
            <a:r>
              <a:rPr lang="en-US" sz="3200" b="1" dirty="0">
                <a:solidFill>
                  <a:srgbClr val="A50532"/>
                </a:solidFill>
              </a:rPr>
              <a:t>Carmex [A]</a:t>
            </a:r>
            <a:endParaRPr lang="en-US" dirty="0"/>
          </a:p>
        </p:txBody>
      </p:sp>
      <p:sp>
        <p:nvSpPr>
          <p:cNvPr id="3" name="Content Placeholder 2"/>
          <p:cNvSpPr>
            <a:spLocks noGrp="1"/>
          </p:cNvSpPr>
          <p:nvPr>
            <p:ph idx="1"/>
          </p:nvPr>
        </p:nvSpPr>
        <p:spPr/>
        <p:txBody>
          <a:bodyPr/>
          <a:lstStyle/>
          <a:p>
            <a:pPr marL="0" indent="0">
              <a:buNone/>
            </a:pPr>
            <a:r>
              <a:rPr lang="en-US" dirty="0"/>
              <a:t>The question asks, “Which Carmex lip balm flavor would you most like to see next?” Beneath it are the options of watermelon, green apple, or peach mango.</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20 </a:t>
            </a:r>
            <a:r>
              <a:rPr lang="en-US" sz="3200" dirty="0">
                <a:solidFill>
                  <a:srgbClr val="7493E2"/>
                </a:solidFill>
                <a:effectLst>
                  <a:outerShdw blurRad="38100" dist="38100" dir="2700000" algn="tl">
                    <a:srgbClr val="DDDDDD"/>
                  </a:outerShdw>
                </a:effectLst>
                <a:ea typeface="ヒラギノ角ゴ Pro W3" charset="0"/>
                <a:cs typeface="ヒラギノ角ゴ Pro W3" charset="0"/>
              </a:rPr>
              <a:t>FIGURE 3</a:t>
            </a:r>
            <a:r>
              <a:rPr lang="en-US" sz="3200" b="1" dirty="0">
                <a:ea typeface="ヒラギノ角ゴ Pro W3" charset="0"/>
                <a:cs typeface="ヒラギノ角ゴ Pro W3" charset="0"/>
              </a:rPr>
              <a:t>  </a:t>
            </a:r>
            <a:r>
              <a:rPr lang="en-US" sz="3200" b="1" dirty="0">
                <a:solidFill>
                  <a:srgbClr val="A50532"/>
                </a:solidFill>
                <a:ea typeface="ヒラギノ角ゴ Pro W3" charset="0"/>
                <a:cs typeface="ヒラギノ角ゴ Pro W3" charset="0"/>
              </a:rPr>
              <a:t>Potential results from three possible Facebook strategies</a:t>
            </a:r>
            <a:endParaRPr lang="en-US" sz="3200" dirty="0"/>
          </a:p>
        </p:txBody>
      </p:sp>
      <p:sp>
        <p:nvSpPr>
          <p:cNvPr id="3" name="Content Placeholder 2"/>
          <p:cNvSpPr>
            <a:spLocks noGrp="1"/>
          </p:cNvSpPr>
          <p:nvPr>
            <p:ph idx="1"/>
          </p:nvPr>
        </p:nvSpPr>
        <p:spPr>
          <a:xfrm>
            <a:off x="457200" y="1308100"/>
            <a:ext cx="8229600" cy="5245100"/>
          </a:xfrm>
        </p:spPr>
        <p:txBody>
          <a:bodyPr/>
          <a:lstStyle/>
          <a:p>
            <a:pPr marL="0" indent="0">
              <a:buNone/>
            </a:pPr>
            <a:r>
              <a:rPr lang="en-US" dirty="0"/>
              <a:t>Three Facebook strategies are shown, as well as their potential impacts, and whether the results are favorable, neutral, or unfavorable. </a:t>
            </a:r>
          </a:p>
          <a:p>
            <a:pPr marL="0" indent="0">
              <a:buNone/>
            </a:pPr>
            <a:r>
              <a:rPr lang="en-US" dirty="0"/>
              <a:t>Poll only. Potential increased "engagement“: high (favorable). Potential increased "likes“: low (unfavorable). Cost: low (unfavorable).</a:t>
            </a:r>
          </a:p>
          <a:p>
            <a:pPr marL="0" indent="0">
              <a:buNone/>
            </a:pPr>
            <a:r>
              <a:rPr lang="en-US" dirty="0"/>
              <a:t>Contest only. Potential increased "engagement“: low (unfavorable). Potential increased "likes“: high (favorable). Cost: moderate (neutral).</a:t>
            </a:r>
          </a:p>
          <a:p>
            <a:pPr marL="0" indent="0">
              <a:buNone/>
            </a:pPr>
            <a:r>
              <a:rPr lang="en-US" dirty="0"/>
              <a:t>Poll and Contest. Potential increased "engagement“: high (favorable). Potential increased "likes“: high (favorable). Cost: moderate to high (neutral).</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5CCA-703A-47AC-997C-F1D21A02AC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F91D3E-B8AE-4686-B8B9-9FE700D86D92}"/>
              </a:ext>
            </a:extLst>
          </p:cNvPr>
          <p:cNvSpPr>
            <a:spLocks noGrp="1"/>
          </p:cNvSpPr>
          <p:nvPr>
            <p:ph sz="quarter" idx="12"/>
          </p:nvPr>
        </p:nvSpPr>
        <p:spPr/>
        <p:txBody>
          <a:bodyPr/>
          <a:lstStyle/>
          <a:p>
            <a:endParaRPr lang="en-US"/>
          </a:p>
        </p:txBody>
      </p:sp>
      <p:sp>
        <p:nvSpPr>
          <p:cNvPr id="4" name="Content Placeholder 3">
            <a:extLst>
              <a:ext uri="{FF2B5EF4-FFF2-40B4-BE49-F238E27FC236}">
                <a16:creationId xmlns:a16="http://schemas.microsoft.com/office/drawing/2014/main" id="{9C3C40D3-26C5-419A-B1B0-7AFD4C709EF4}"/>
              </a:ext>
            </a:extLst>
          </p:cNvPr>
          <p:cNvSpPr>
            <a:spLocks noGrp="1"/>
          </p:cNvSpPr>
          <p:nvPr>
            <p:ph sz="quarter" idx="13"/>
          </p:nvPr>
        </p:nvSpPr>
        <p:spPr/>
        <p:txBody>
          <a:bodyPr/>
          <a:lstStyle/>
          <a:p>
            <a:endParaRPr lang="en-US"/>
          </a:p>
        </p:txBody>
      </p:sp>
      <p:sp>
        <p:nvSpPr>
          <p:cNvPr id="5" name="Content Placeholder 4">
            <a:extLst>
              <a:ext uri="{FF2B5EF4-FFF2-40B4-BE49-F238E27FC236}">
                <a16:creationId xmlns:a16="http://schemas.microsoft.com/office/drawing/2014/main" id="{08A96FE7-0F88-4B0B-B00D-AD0C74F2ABCE}"/>
              </a:ext>
            </a:extLst>
          </p:cNvPr>
          <p:cNvSpPr>
            <a:spLocks noGrp="1"/>
          </p:cNvSpPr>
          <p:nvPr>
            <p:ph sz="quarter" idx="14"/>
          </p:nvPr>
        </p:nvSpPr>
        <p:spPr/>
        <p:txBody>
          <a:bodyPr/>
          <a:lstStyle/>
          <a:p>
            <a:endParaRPr lang="en-US"/>
          </a:p>
        </p:txBody>
      </p:sp>
      <p:sp>
        <p:nvSpPr>
          <p:cNvPr id="6" name="Content Placeholder 5">
            <a:extLst>
              <a:ext uri="{FF2B5EF4-FFF2-40B4-BE49-F238E27FC236}">
                <a16:creationId xmlns:a16="http://schemas.microsoft.com/office/drawing/2014/main" id="{0D16D919-3348-4BF1-8A72-A2CEED85D750}"/>
              </a:ext>
            </a:extLst>
          </p:cNvPr>
          <p:cNvSpPr>
            <a:spLocks noGrp="1"/>
          </p:cNvSpPr>
          <p:nvPr>
            <p:ph sz="quarter" idx="15"/>
          </p:nvPr>
        </p:nvSpPr>
        <p:spPr/>
        <p:txBody>
          <a:bodyPr/>
          <a:lstStyle/>
          <a:p>
            <a:endParaRPr lang="en-US"/>
          </a:p>
        </p:txBody>
      </p:sp>
      <p:sp>
        <p:nvSpPr>
          <p:cNvPr id="7" name="Content Placeholder 6">
            <a:extLst>
              <a:ext uri="{FF2B5EF4-FFF2-40B4-BE49-F238E27FC236}">
                <a16:creationId xmlns:a16="http://schemas.microsoft.com/office/drawing/2014/main" id="{97D70702-11FB-4304-A4AA-67C4F5CA4FFF}"/>
              </a:ext>
            </a:extLst>
          </p:cNvPr>
          <p:cNvSpPr>
            <a:spLocks noGrp="1"/>
          </p:cNvSpPr>
          <p:nvPr>
            <p:ph sz="quarter" idx="10"/>
          </p:nvPr>
        </p:nvSpPr>
        <p:spPr/>
        <p:txBody>
          <a:bodyPr/>
          <a:lstStyle/>
          <a:p>
            <a:endParaRPr lang="en-US"/>
          </a:p>
        </p:txBody>
      </p:sp>
      <p:sp>
        <p:nvSpPr>
          <p:cNvPr id="8" name="Content Placeholder 7">
            <a:extLst>
              <a:ext uri="{FF2B5EF4-FFF2-40B4-BE49-F238E27FC236}">
                <a16:creationId xmlns:a16="http://schemas.microsoft.com/office/drawing/2014/main" id="{04D79E24-A4F5-4B4C-9622-8D875A8232F0}"/>
              </a:ext>
            </a:extLst>
          </p:cNvPr>
          <p:cNvSpPr>
            <a:spLocks noGrp="1"/>
          </p:cNvSpPr>
          <p:nvPr>
            <p:ph sz="quarter" idx="11"/>
          </p:nvPr>
        </p:nvSpPr>
        <p:spPr/>
        <p:txBody>
          <a:bodyPr/>
          <a:lstStyle/>
          <a:p>
            <a:endParaRPr lang="en-US"/>
          </a:p>
        </p:txBody>
      </p:sp>
      <p:sp>
        <p:nvSpPr>
          <p:cNvPr id="9" name="Text Placeholder 8">
            <a:extLst>
              <a:ext uri="{FF2B5EF4-FFF2-40B4-BE49-F238E27FC236}">
                <a16:creationId xmlns:a16="http://schemas.microsoft.com/office/drawing/2014/main" id="{02C9DC3D-9CBC-48FA-9271-D6A81AE67AA3}"/>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53303584"/>
      </p:ext>
    </p:extLst>
  </p:cSld>
  <p:clrMapOvr>
    <a:masterClrMapping/>
  </p:clrMapOvr>
  <p:transition spd="me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6" descr="Chap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668" y="478854"/>
            <a:ext cx="2517775" cy="388937"/>
          </a:xfrm>
          <a:prstGeom prst="rect">
            <a:avLst/>
          </a:prstGeom>
          <a:noFill/>
          <a:ln>
            <a:noFill/>
          </a:ln>
        </p:spPr>
      </p:pic>
      <p:pic>
        <p:nvPicPr>
          <p:cNvPr id="6" name="Picture 10" descr="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4961" y="1135285"/>
            <a:ext cx="1146175" cy="1828800"/>
          </a:xfrm>
          <a:prstGeom prst="rect">
            <a:avLst/>
          </a:prstGeom>
          <a:noFill/>
        </p:spPr>
      </p:pic>
      <p:sp>
        <p:nvSpPr>
          <p:cNvPr id="9" name="Title 8"/>
          <p:cNvSpPr>
            <a:spLocks noGrp="1"/>
          </p:cNvSpPr>
          <p:nvPr>
            <p:ph type="ctrTitle"/>
          </p:nvPr>
        </p:nvSpPr>
        <p:spPr/>
        <p:txBody>
          <a:bodyPr/>
          <a:lstStyle/>
          <a:p>
            <a:r>
              <a:rPr lang="en-US" dirty="0"/>
              <a:t>Market Segmentation, Targeting, and Positioning</a:t>
            </a:r>
          </a:p>
        </p:txBody>
      </p:sp>
      <p:pic>
        <p:nvPicPr>
          <p:cNvPr id="5" name="Picture 4"/>
          <p:cNvPicPr>
            <a:picLocks noChangeAspect="1"/>
          </p:cNvPicPr>
          <p:nvPr/>
        </p:nvPicPr>
        <p:blipFill>
          <a:blip r:embed="rId5"/>
          <a:stretch>
            <a:fillRect/>
          </a:stretch>
        </p:blipFill>
        <p:spPr>
          <a:xfrm>
            <a:off x="5700617" y="1400544"/>
            <a:ext cx="3200601" cy="4094259"/>
          </a:xfrm>
          <a:prstGeom prst="rect">
            <a:avLst/>
          </a:prstGeom>
        </p:spPr>
      </p:pic>
    </p:spTree>
  </p:cSld>
  <p:clrMapOvr>
    <a:masterClrMapping/>
  </p:clrMapOvr>
  <p:transition spd="me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endParaRPr lang="en-US" sz="2000" b="1" dirty="0">
              <a:solidFill>
                <a:srgbClr val="A50532"/>
              </a:solidFill>
            </a:endParaRPr>
          </a:p>
        </p:txBody>
      </p:sp>
      <p:sp>
        <p:nvSpPr>
          <p:cNvPr id="3" name="Title 2"/>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8, YOU SHOULD BE ABLE TO: </a:t>
            </a:r>
            <a:r>
              <a:rPr lang="en-US" sz="1800" b="1" dirty="0">
                <a:solidFill>
                  <a:srgbClr val="A50532"/>
                </a:solidFill>
              </a:rPr>
              <a:t>(1 of 2)</a:t>
            </a:r>
            <a:endParaRPr lang="en-US" sz="1800" dirty="0"/>
          </a:p>
        </p:txBody>
      </p:sp>
      <p:sp>
        <p:nvSpPr>
          <p:cNvPr id="4" name="Content Placeholder 3"/>
          <p:cNvSpPr>
            <a:spLocks noGrp="1"/>
          </p:cNvSpPr>
          <p:nvPr>
            <p:ph idx="1"/>
          </p:nvPr>
        </p:nvSpPr>
        <p:spPr>
          <a:xfrm>
            <a:off x="457199" y="1600200"/>
            <a:ext cx="8339959" cy="4525963"/>
          </a:xfrm>
        </p:spPr>
        <p:txBody>
          <a:bodyPr/>
          <a:lstStyle/>
          <a:p>
            <a:pPr marL="1828800" indent="-1828800">
              <a:buNone/>
            </a:pPr>
            <a:r>
              <a:rPr lang="en-US" sz="3000" b="1" dirty="0"/>
              <a:t>1. 	Explain what market segmentation is and when to use it.</a:t>
            </a:r>
            <a:endParaRPr lang="en-US" sz="3000" dirty="0"/>
          </a:p>
          <a:p>
            <a:pPr marL="1828800" indent="-1828800">
              <a:buNone/>
            </a:pPr>
            <a:r>
              <a:rPr lang="en-US" sz="3000" b="1" dirty="0"/>
              <a:t>2. 	Identify the five steps involved in segmenting and targeting markets.</a:t>
            </a:r>
          </a:p>
          <a:p>
            <a:pPr marL="1828800" indent="-1828800">
              <a:buNone/>
            </a:pPr>
            <a:r>
              <a:rPr lang="en-US" sz="3000" b="1" dirty="0"/>
              <a:t>3.	Recognize the bases used to segment consumer and organizational (business) markets.</a:t>
            </a:r>
            <a:endParaRPr lang="en-US" sz="3000" dirty="0"/>
          </a:p>
        </p:txBody>
      </p:sp>
    </p:spTree>
  </p:cSld>
  <p:clrMapOvr>
    <a:masterClrMapping/>
  </p:clrMapOvr>
  <p:transition spd="me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endParaRPr lang="en-US" sz="2000" b="1" dirty="0">
              <a:solidFill>
                <a:srgbClr val="007800"/>
              </a:solidFill>
            </a:endParaRPr>
          </a:p>
        </p:txBody>
      </p:sp>
      <p:sp>
        <p:nvSpPr>
          <p:cNvPr id="3" name="Title 2"/>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8, YOU SHOULD BE ABLE TO: </a:t>
            </a:r>
            <a:r>
              <a:rPr lang="en-US" sz="1800" b="1" dirty="0">
                <a:solidFill>
                  <a:srgbClr val="A50532"/>
                </a:solidFill>
              </a:rPr>
              <a:t>(2 of 2)</a:t>
            </a:r>
            <a:endParaRPr lang="en-US" sz="1800" dirty="0"/>
          </a:p>
        </p:txBody>
      </p:sp>
      <p:sp>
        <p:nvSpPr>
          <p:cNvPr id="4" name="Content Placeholder 3"/>
          <p:cNvSpPr>
            <a:spLocks noGrp="1"/>
          </p:cNvSpPr>
          <p:nvPr>
            <p:ph idx="1"/>
          </p:nvPr>
        </p:nvSpPr>
        <p:spPr/>
        <p:txBody>
          <a:bodyPr/>
          <a:lstStyle/>
          <a:p>
            <a:pPr marL="1828800" indent="-1828800">
              <a:buNone/>
            </a:pPr>
            <a:r>
              <a:rPr lang="en-US" b="1" dirty="0"/>
              <a:t>4. 	Develop a market-product grid to identify a target market and recommend resulting marketing actions.</a:t>
            </a:r>
          </a:p>
          <a:p>
            <a:pPr marL="1828800" indent="-1828800">
              <a:buNone/>
            </a:pPr>
            <a:r>
              <a:rPr lang="en-US" b="1" dirty="0"/>
              <a:t>5.	Explain how marketing managers position products in the marketplace.</a:t>
            </a:r>
            <a:endParaRPr lang="en-US" dirty="0"/>
          </a:p>
        </p:txBody>
      </p:sp>
    </p:spTree>
  </p:cSld>
  <p:clrMapOvr>
    <a:masterClrMapping/>
  </p:clrMapOvr>
  <p:transition spd="me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342900" eaLnBrk="1" hangingPunct="1"/>
            <a:r>
              <a:rPr lang="en-US" sz="3200" b="1" dirty="0">
                <a:solidFill>
                  <a:srgbClr val="A50532"/>
                </a:solidFill>
              </a:rPr>
              <a:t>WHY SEGMENT MARKETS?</a:t>
            </a:r>
            <a:br>
              <a:rPr lang="en-US" sz="3200" b="1" dirty="0">
                <a:solidFill>
                  <a:srgbClr val="A50532"/>
                </a:solidFill>
              </a:rPr>
            </a:br>
            <a:r>
              <a:rPr lang="en-US" sz="2400" b="1" dirty="0">
                <a:solidFill>
                  <a:srgbClr val="A50532"/>
                </a:solidFill>
              </a:rPr>
              <a:t>WHAT MARKET SEGMENTATION MEANS</a:t>
            </a:r>
            <a:endParaRPr lang="en-US" sz="2400" dirty="0"/>
          </a:p>
        </p:txBody>
      </p:sp>
      <p:sp>
        <p:nvSpPr>
          <p:cNvPr id="5" name="Content Placeholder 4"/>
          <p:cNvSpPr>
            <a:spLocks noGrp="1"/>
          </p:cNvSpPr>
          <p:nvPr>
            <p:ph idx="1"/>
          </p:nvPr>
        </p:nvSpPr>
        <p:spPr>
          <a:xfrm>
            <a:off x="457200" y="1600200"/>
            <a:ext cx="5311833" cy="4525963"/>
          </a:xfrm>
        </p:spPr>
        <p:txBody>
          <a:bodyPr/>
          <a:lstStyle/>
          <a:p>
            <a:r>
              <a:rPr lang="en-US" b="1" dirty="0">
                <a:solidFill>
                  <a:srgbClr val="0064FF"/>
                </a:solidFill>
                <a:hlinkClick r:id="rId3" action="ppaction://hlinksldjump"/>
              </a:rPr>
              <a:t>Market Segmentation</a:t>
            </a:r>
            <a:endParaRPr lang="en-US" b="1" dirty="0">
              <a:solidFill>
                <a:srgbClr val="0064FF"/>
              </a:solidFill>
            </a:endParaRPr>
          </a:p>
          <a:p>
            <a:r>
              <a:rPr lang="en-US" b="1" dirty="0"/>
              <a:t>Market Segments</a:t>
            </a:r>
          </a:p>
          <a:p>
            <a:r>
              <a:rPr lang="en-US" b="1" dirty="0">
                <a:solidFill>
                  <a:srgbClr val="0064FF"/>
                </a:solidFill>
                <a:hlinkClick r:id="rId4" action="ppaction://hlinksldjump"/>
              </a:rPr>
              <a:t>Product Differentiation</a:t>
            </a:r>
            <a:endParaRPr lang="en-US" b="1" dirty="0">
              <a:solidFill>
                <a:srgbClr val="0064FF"/>
              </a:solidFill>
            </a:endParaRPr>
          </a:p>
          <a:p>
            <a:r>
              <a:rPr lang="en-US" b="1" dirty="0"/>
              <a:t>Segmentation: Linking Needs to Actions</a:t>
            </a:r>
          </a:p>
          <a:p>
            <a:r>
              <a:rPr lang="en-US" b="1" dirty="0"/>
              <a:t>The Zappos Segmentation Strategy</a:t>
            </a:r>
            <a:endParaRPr lang="en-US" dirty="0"/>
          </a:p>
        </p:txBody>
      </p:sp>
      <p:pic>
        <p:nvPicPr>
          <p:cNvPr id="11297" name="Picture 33" descr="An advertisement for Zappos.com. Ad copy reads, get your happy on!"/>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53948" y="1896533"/>
            <a:ext cx="2522070" cy="3414884"/>
          </a:xfrm>
          <a:prstGeom prst="rect">
            <a:avLst/>
          </a:prstGeom>
          <a:noFill/>
        </p:spPr>
      </p:pic>
      <p:grpSp>
        <p:nvGrpSpPr>
          <p:cNvPr id="3" name="Group 2" descr="Click for the Zappos website."/>
          <p:cNvGrpSpPr/>
          <p:nvPr/>
        </p:nvGrpSpPr>
        <p:grpSpPr>
          <a:xfrm>
            <a:off x="5234271" y="5589815"/>
            <a:ext cx="2294527" cy="762000"/>
            <a:chOff x="5234271" y="5589815"/>
            <a:chExt cx="2294527" cy="762000"/>
          </a:xfrm>
        </p:grpSpPr>
        <p:pic>
          <p:nvPicPr>
            <p:cNvPr id="11" name="Picture 11">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0285" y="5589815"/>
              <a:ext cx="798513" cy="762000"/>
            </a:xfrm>
            <a:prstGeom prst="rect">
              <a:avLst/>
            </a:prstGeom>
            <a:noFill/>
            <a:ln>
              <a:noFill/>
            </a:ln>
          </p:spPr>
        </p:pic>
        <p:sp>
          <p:nvSpPr>
            <p:cNvPr id="2" name="TextBox 1"/>
            <p:cNvSpPr txBox="1"/>
            <p:nvPr/>
          </p:nvSpPr>
          <p:spPr>
            <a:xfrm>
              <a:off x="5234271" y="5678427"/>
              <a:ext cx="1069524" cy="646331"/>
            </a:xfrm>
            <a:prstGeom prst="rect">
              <a:avLst/>
            </a:prstGeom>
            <a:noFill/>
          </p:spPr>
          <p:txBody>
            <a:bodyPr wrap="none" rtlCol="0">
              <a:spAutoFit/>
            </a:bodyPr>
            <a:lstStyle/>
            <a:p>
              <a:pPr algn="ctr"/>
              <a:r>
                <a:rPr lang="en-US" sz="1800" b="1" dirty="0"/>
                <a:t>Zappos </a:t>
              </a:r>
            </a:p>
            <a:p>
              <a:pPr algn="ctr"/>
              <a:r>
                <a:rPr lang="en-US" sz="1800" b="1" dirty="0"/>
                <a:t>Website</a:t>
              </a: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6</a:t>
            </a:r>
            <a:br>
              <a:rPr lang="en-US" sz="3200" b="1" dirty="0">
                <a:solidFill>
                  <a:srgbClr val="007800"/>
                </a:solidFill>
              </a:rPr>
            </a:br>
            <a:r>
              <a:rPr lang="en-US" sz="2800" b="1" dirty="0">
                <a:solidFill>
                  <a:srgbClr val="A50532"/>
                </a:solidFill>
              </a:rPr>
              <a:t>Trek </a:t>
            </a:r>
            <a:r>
              <a:rPr lang="en-US" sz="1800" b="1" dirty="0">
                <a:solidFill>
                  <a:srgbClr val="A50532"/>
                </a:solidFill>
              </a:rPr>
              <a:t>(2 of 4)</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2"/>
            </a:pPr>
            <a:r>
              <a:rPr lang="en-US" sz="3600" dirty="0"/>
              <a:t>What selection criteria does Trek utilize when it selects a new supplier or evaluates an existing supplier?</a:t>
            </a:r>
            <a:endParaRPr lang="en-US" dirty="0"/>
          </a:p>
        </p:txBody>
      </p:sp>
    </p:spTree>
  </p:cSld>
  <p:clrMapOvr>
    <a:masterClrMapping/>
  </p:clrMapOvr>
  <p:transition spd="me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972" y="228600"/>
            <a:ext cx="8985027" cy="609600"/>
          </a:xfrm>
        </p:spPr>
        <p:txBody>
          <a:bodyPr/>
          <a:lstStyle/>
          <a:p>
            <a:pPr algn="l"/>
            <a:r>
              <a:rPr lang="en-US" sz="2800" dirty="0">
                <a:solidFill>
                  <a:srgbClr val="7493E2"/>
                </a:solidFill>
                <a:effectLst>
                  <a:outerShdw blurRad="38100" dist="38100" dir="2700000" algn="tl">
                    <a:srgbClr val="DDDDDD"/>
                  </a:outerShdw>
                </a:effectLst>
              </a:rPr>
              <a:t>FIGURE 8-1</a:t>
            </a:r>
            <a:r>
              <a:rPr lang="en-US" sz="2800" b="1" dirty="0"/>
              <a:t>  Market segmentation links market needs to an organization’s marketing program through marketing mix actions.</a:t>
            </a:r>
            <a:endParaRPr lang="en-US" sz="2800" dirty="0"/>
          </a:p>
        </p:txBody>
      </p:sp>
      <p:pic>
        <p:nvPicPr>
          <p:cNvPr id="6" name="Content Placeholder 5" descr="A graphic lists the steps of market segmentatio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973" y="2641600"/>
            <a:ext cx="8845327" cy="2246144"/>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1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998" y="228600"/>
            <a:ext cx="8961001" cy="609600"/>
          </a:xfrm>
        </p:spPr>
        <p:txBody>
          <a:bodyPr/>
          <a:lstStyle/>
          <a:p>
            <a:pPr algn="l"/>
            <a:r>
              <a:rPr lang="en-US" sz="2400" dirty="0">
                <a:solidFill>
                  <a:srgbClr val="7493E2"/>
                </a:solidFill>
                <a:effectLst>
                  <a:outerShdw blurRad="38100" dist="38100" dir="2700000" algn="tl">
                    <a:srgbClr val="DDDDDD"/>
                  </a:outerShdw>
                </a:effectLst>
              </a:rPr>
              <a:t>FIGURE 8-2</a:t>
            </a:r>
            <a:r>
              <a:rPr lang="en-US" sz="2400" b="1" dirty="0"/>
              <a:t>  A market-product grid shows the kind of sleeper that is targeted for each of the bed pillows with a different firmness.</a:t>
            </a:r>
            <a:endParaRPr lang="en-US" sz="2400" dirty="0"/>
          </a:p>
        </p:txBody>
      </p:sp>
      <p:sp>
        <p:nvSpPr>
          <p:cNvPr id="6" name="Content Placeholder 5"/>
          <p:cNvSpPr>
            <a:spLocks noGrp="1"/>
          </p:cNvSpPr>
          <p:nvPr>
            <p:ph idx="1"/>
          </p:nvPr>
        </p:nvSpPr>
        <p:spPr>
          <a:xfrm>
            <a:off x="457200" y="1219200"/>
            <a:ext cx="8229600" cy="5334000"/>
          </a:xfrm>
        </p:spPr>
        <p:txBody>
          <a:bodyPr/>
          <a:lstStyle/>
          <a:p>
            <a:pPr marL="0" indent="0">
              <a:buNone/>
            </a:pPr>
            <a:r>
              <a:rPr lang="en-US" b="1" dirty="0"/>
              <a:t>Using </a:t>
            </a:r>
            <a:r>
              <a:rPr lang="en-US" b="1" dirty="0">
                <a:solidFill>
                  <a:srgbClr val="0064FF"/>
                </a:solidFill>
                <a:hlinkClick r:id="rId3" action="ppaction://hlinksldjump"/>
              </a:rPr>
              <a:t>Market-Product Grids</a:t>
            </a:r>
            <a:endParaRPr lang="en-US" dirty="0"/>
          </a:p>
        </p:txBody>
      </p:sp>
      <p:pic>
        <p:nvPicPr>
          <p:cNvPr id="343044" name="Picture 4" descr="A table lists bed pillow products targeted to separate market segments."/>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2999" y="1892300"/>
            <a:ext cx="8614160" cy="4038726"/>
          </a:xfrm>
          <a:prstGeom prst="rect">
            <a:avLst/>
          </a:prstGeom>
          <a:noFill/>
        </p:spPr>
      </p:pic>
      <p:sp>
        <p:nvSpPr>
          <p:cNvPr id="8" name="Text Placeholder 7"/>
          <p:cNvSpPr>
            <a:spLocks noGrp="1"/>
          </p:cNvSpPr>
          <p:nvPr>
            <p:ph type="body" sz="quarter" idx="16"/>
          </p:nvPr>
        </p:nvSpPr>
        <p:spPr/>
        <p:txBody>
          <a:bodyPr/>
          <a:lstStyle/>
          <a:p>
            <a:r>
              <a:rPr lang="en-US" dirty="0">
                <a:hlinkClick r:id="rId5" action="ppaction://hlinksldjump"/>
              </a:rPr>
              <a:t>Jump to Appendix 2 long image description</a:t>
            </a:r>
          </a:p>
        </p:txBody>
      </p:sp>
      <p:sp>
        <p:nvSpPr>
          <p:cNvPr id="7" name="Text Placeholder 6" hidden="1"/>
          <p:cNvSpPr>
            <a:spLocks noGrp="1"/>
          </p:cNvSpPr>
          <p:nvPr>
            <p:ph type="body" sz="quarter" idx="11"/>
          </p:nvPr>
        </p:nvSpPr>
        <p:spPr/>
        <p:txBody>
          <a:bodyPr/>
          <a:lstStyle/>
          <a:p>
            <a:endParaRPr lang="en-US" dirty="0"/>
          </a:p>
        </p:txBody>
      </p:sp>
    </p:spTree>
  </p:cSld>
  <p:clrMapOvr>
    <a:masterClrMapping/>
  </p:clrMapOvr>
  <p:transition spd="me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342900" eaLnBrk="1" hangingPunct="1"/>
            <a:r>
              <a:rPr lang="en-US" sz="3200" b="1" dirty="0">
                <a:solidFill>
                  <a:srgbClr val="A50532"/>
                </a:solidFill>
              </a:rPr>
              <a:t>WHY SEGMENT MARKETS?</a:t>
            </a:r>
            <a:br>
              <a:rPr lang="en-US" sz="3200" b="1" dirty="0">
                <a:solidFill>
                  <a:srgbClr val="A50532"/>
                </a:solidFill>
              </a:rPr>
            </a:br>
            <a:r>
              <a:rPr lang="en-US" sz="2400" b="1" dirty="0">
                <a:solidFill>
                  <a:srgbClr val="A50532"/>
                </a:solidFill>
              </a:rPr>
              <a:t>WHEN AND HOW TO SEGMENT MARKETS </a:t>
            </a:r>
            <a:r>
              <a:rPr lang="en-US" sz="1800" b="1" dirty="0">
                <a:solidFill>
                  <a:srgbClr val="A50532"/>
                </a:solidFill>
              </a:rPr>
              <a:t>(1 of 2)</a:t>
            </a:r>
            <a:endParaRPr lang="en-US" sz="1800" dirty="0"/>
          </a:p>
        </p:txBody>
      </p:sp>
      <p:sp>
        <p:nvSpPr>
          <p:cNvPr id="4" name="Content Placeholder 3"/>
          <p:cNvSpPr>
            <a:spLocks noGrp="1"/>
          </p:cNvSpPr>
          <p:nvPr>
            <p:ph idx="1"/>
          </p:nvPr>
        </p:nvSpPr>
        <p:spPr/>
        <p:txBody>
          <a:bodyPr/>
          <a:lstStyle/>
          <a:p>
            <a:r>
              <a:rPr lang="en-US" b="1" dirty="0"/>
              <a:t>One-Size-Fits-All Mass Markets</a:t>
            </a:r>
            <a:br>
              <a:rPr lang="en-US" b="1" dirty="0"/>
            </a:br>
            <a:r>
              <a:rPr lang="en-US" b="1" dirty="0"/>
              <a:t>No Longer Exist</a:t>
            </a:r>
          </a:p>
          <a:p>
            <a:r>
              <a:rPr lang="en-US" b="1" dirty="0"/>
              <a:t>Three Segmentation Strategies: </a:t>
            </a:r>
          </a:p>
          <a:p>
            <a:pPr marL="971550" lvl="1" indent="-514350">
              <a:buFont typeface="+mj-lt"/>
              <a:buAutoNum type="arabicPeriod"/>
            </a:pPr>
            <a:r>
              <a:rPr lang="en-US" b="1" dirty="0"/>
              <a:t>One Product and Multiple Market Segments (Ex: Books)</a:t>
            </a:r>
          </a:p>
          <a:p>
            <a:pPr marL="971550" lvl="1" indent="-514350">
              <a:buFont typeface="+mj-lt"/>
              <a:buAutoNum type="arabicPeriod"/>
            </a:pPr>
            <a:r>
              <a:rPr lang="en-US" b="1" dirty="0"/>
              <a:t>Multiple Products and Multiple Market Segments (Ex: Cars)</a:t>
            </a:r>
          </a:p>
          <a:p>
            <a:pPr marL="971550" lvl="1" indent="-514350">
              <a:buFont typeface="+mj-lt"/>
              <a:buAutoNum type="arabicPeriod"/>
            </a:pPr>
            <a:r>
              <a:rPr lang="en-US" b="1" dirty="0"/>
              <a:t>Segments of One–“Mass Customization” (Ex: Tailor Products to Individuals)</a:t>
            </a:r>
            <a:endParaRPr lang="en-US" dirty="0"/>
          </a:p>
        </p:txBody>
      </p:sp>
    </p:spTree>
  </p:cSld>
  <p:clrMapOvr>
    <a:masterClrMapping/>
  </p:clrMapOvr>
  <p:transition spd="me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9144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endParaRPr lang="en-US" b="1" dirty="0">
              <a:solidFill>
                <a:srgbClr val="A50532"/>
              </a:solidFill>
            </a:endParaRPr>
          </a:p>
        </p:txBody>
      </p:sp>
      <p:sp>
        <p:nvSpPr>
          <p:cNvPr id="2" name="Title 1"/>
          <p:cNvSpPr>
            <a:spLocks noGrp="1"/>
          </p:cNvSpPr>
          <p:nvPr>
            <p:ph type="title"/>
          </p:nvPr>
        </p:nvSpPr>
        <p:spPr>
          <a:xfrm>
            <a:off x="0" y="160338"/>
            <a:ext cx="9144000" cy="609600"/>
          </a:xfrm>
        </p:spPr>
        <p:txBody>
          <a:bodyPr/>
          <a:lstStyle/>
          <a:p>
            <a:r>
              <a:rPr lang="en-US" sz="2800" b="1" i="1" dirty="0">
                <a:solidFill>
                  <a:srgbClr val="A50532"/>
                </a:solidFill>
              </a:rPr>
              <a:t>Sporting News Baseball Yearbook</a:t>
            </a:r>
            <a:r>
              <a:rPr lang="en-US" sz="2800" b="1" dirty="0">
                <a:solidFill>
                  <a:srgbClr val="A50532"/>
                </a:solidFill>
              </a:rPr>
              <a:t> </a:t>
            </a:r>
            <a:br>
              <a:rPr lang="en-US" sz="2800" b="1" dirty="0">
                <a:solidFill>
                  <a:srgbClr val="A50532"/>
                </a:solidFill>
              </a:rPr>
            </a:br>
            <a:r>
              <a:rPr lang="en-US" sz="2800" b="1" dirty="0">
                <a:solidFill>
                  <a:srgbClr val="A50532"/>
                </a:solidFill>
              </a:rPr>
              <a:t> </a:t>
            </a:r>
            <a:r>
              <a:rPr lang="en-US" sz="2400" b="1" dirty="0">
                <a:solidFill>
                  <a:srgbClr val="A50532"/>
                </a:solidFill>
              </a:rPr>
              <a:t>What market segmentation strategy is used?</a:t>
            </a:r>
            <a:endParaRPr lang="en-US" sz="2400" dirty="0"/>
          </a:p>
        </p:txBody>
      </p:sp>
      <p:pic>
        <p:nvPicPr>
          <p:cNvPr id="9" name="Content Placeholder 8" descr="Four different magazine covers show four different baseball players in the midst of four different action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899" y="1802548"/>
            <a:ext cx="8958263" cy="3023960"/>
          </a:xfrm>
          <a:prstGeom prst="rect">
            <a:avLst/>
          </a:prstGeom>
        </p:spPr>
      </p:pic>
      <p:grpSp>
        <p:nvGrpSpPr>
          <p:cNvPr id="4" name="Group 3" descr="Click for the Sporting News website."/>
          <p:cNvGrpSpPr/>
          <p:nvPr/>
        </p:nvGrpSpPr>
        <p:grpSpPr>
          <a:xfrm>
            <a:off x="6383277" y="5080290"/>
            <a:ext cx="2813592" cy="1390064"/>
            <a:chOff x="6383277" y="5080290"/>
            <a:chExt cx="2813592" cy="1390064"/>
          </a:xfrm>
        </p:grpSpPr>
        <p:pic>
          <p:nvPicPr>
            <p:cNvPr id="25622" name="Picture 1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5284" y="5708354"/>
              <a:ext cx="798513" cy="762000"/>
            </a:xfrm>
            <a:prstGeom prst="rect">
              <a:avLst/>
            </a:prstGeom>
            <a:noFill/>
            <a:ln>
              <a:noFill/>
            </a:ln>
          </p:spPr>
        </p:pic>
        <p:sp>
          <p:nvSpPr>
            <p:cNvPr id="3" name="TextBox 2"/>
            <p:cNvSpPr txBox="1"/>
            <p:nvPr/>
          </p:nvSpPr>
          <p:spPr>
            <a:xfrm>
              <a:off x="6383277" y="5080290"/>
              <a:ext cx="2813592" cy="646331"/>
            </a:xfrm>
            <a:prstGeom prst="rect">
              <a:avLst/>
            </a:prstGeom>
            <a:noFill/>
          </p:spPr>
          <p:txBody>
            <a:bodyPr wrap="none" rtlCol="0">
              <a:spAutoFit/>
            </a:bodyPr>
            <a:lstStyle/>
            <a:p>
              <a:pPr algn="ctr"/>
              <a:r>
                <a:rPr lang="en-US" sz="1800" b="1" dirty="0"/>
                <a:t>Sporting News Baseball</a:t>
              </a:r>
            </a:p>
            <a:p>
              <a:pPr algn="ctr"/>
              <a:r>
                <a:rPr lang="en-US" sz="1800" b="1" dirty="0"/>
                <a:t>Yearbook Website</a:t>
              </a:r>
            </a:p>
          </p:txBody>
        </p:sp>
      </p:grpSp>
      <p:sp>
        <p:nvSpPr>
          <p:cNvPr id="13" name="Text Placeholder 12"/>
          <p:cNvSpPr>
            <a:spLocks noGrp="1"/>
          </p:cNvSpPr>
          <p:nvPr>
            <p:ph type="body" sz="quarter" idx="16"/>
          </p:nvPr>
        </p:nvSpPr>
        <p:spPr/>
        <p:txBody>
          <a:bodyPr/>
          <a:lstStyle/>
          <a:p>
            <a:r>
              <a:rPr lang="en-US" dirty="0">
                <a:hlinkClick r:id="rId6" action="ppaction://hlinksldjump"/>
              </a:rPr>
              <a:t>Jump to Appendix 3 long image description</a:t>
            </a:r>
          </a:p>
        </p:txBody>
      </p:sp>
      <p:sp>
        <p:nvSpPr>
          <p:cNvPr id="12" name="Text Placeholder 11" hidden="1"/>
          <p:cNvSpPr>
            <a:spLocks noGrp="1"/>
          </p:cNvSpPr>
          <p:nvPr>
            <p:ph type="body" sz="quarter" idx="11"/>
          </p:nvPr>
        </p:nvSpPr>
        <p:spPr/>
        <p:txBody>
          <a:bodyPr/>
          <a:lstStyle/>
          <a:p>
            <a:endParaRPr lang="en-US" dirty="0"/>
          </a:p>
        </p:txBody>
      </p:sp>
    </p:spTree>
  </p:cSld>
  <p:clrMapOvr>
    <a:masterClrMapping/>
  </p:clrMapOvr>
  <p:transition spd="me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endParaRPr lang="en-US" b="1" dirty="0">
              <a:solidFill>
                <a:srgbClr val="A50532"/>
              </a:solidFill>
            </a:endParaRPr>
          </a:p>
        </p:txBody>
      </p:sp>
      <p:sp>
        <p:nvSpPr>
          <p:cNvPr id="5" name="Title 4"/>
          <p:cNvSpPr>
            <a:spLocks noGrp="1"/>
          </p:cNvSpPr>
          <p:nvPr>
            <p:ph type="title"/>
          </p:nvPr>
        </p:nvSpPr>
        <p:spPr/>
        <p:txBody>
          <a:bodyPr/>
          <a:lstStyle/>
          <a:p>
            <a:pPr marL="342900" eaLnBrk="1" hangingPunct="1"/>
            <a:r>
              <a:rPr lang="en-US" sz="3200" b="1" dirty="0">
                <a:solidFill>
                  <a:srgbClr val="A50532"/>
                </a:solidFill>
              </a:rPr>
              <a:t>WHY SEGMENT MARKETS?</a:t>
            </a:r>
            <a:br>
              <a:rPr lang="en-US" sz="3200" b="1" dirty="0">
                <a:solidFill>
                  <a:srgbClr val="A50532"/>
                </a:solidFill>
              </a:rPr>
            </a:br>
            <a:r>
              <a:rPr lang="en-US" sz="2400" b="1" dirty="0">
                <a:solidFill>
                  <a:srgbClr val="A50532"/>
                </a:solidFill>
              </a:rPr>
              <a:t>WHEN AND HOW TO SEGMENT MARKETS </a:t>
            </a:r>
            <a:r>
              <a:rPr lang="en-US" sz="1800" b="1" dirty="0">
                <a:solidFill>
                  <a:srgbClr val="A50532"/>
                </a:solidFill>
              </a:rPr>
              <a:t>(2 of 2)</a:t>
            </a:r>
            <a:endParaRPr lang="en-US" sz="1800" dirty="0"/>
          </a:p>
        </p:txBody>
      </p:sp>
      <p:sp>
        <p:nvSpPr>
          <p:cNvPr id="6" name="Content Placeholder 5"/>
          <p:cNvSpPr>
            <a:spLocks noGrp="1"/>
          </p:cNvSpPr>
          <p:nvPr>
            <p:ph idx="1"/>
          </p:nvPr>
        </p:nvSpPr>
        <p:spPr>
          <a:xfrm>
            <a:off x="228600" y="1816100"/>
            <a:ext cx="5727700" cy="4310063"/>
          </a:xfrm>
        </p:spPr>
        <p:txBody>
          <a:bodyPr/>
          <a:lstStyle/>
          <a:p>
            <a:r>
              <a:rPr lang="en-US" b="1" dirty="0"/>
              <a:t>The Segmentation Tradeoff: Synergies vs. Cannibalization</a:t>
            </a:r>
          </a:p>
          <a:p>
            <a:pPr lvl="1"/>
            <a:r>
              <a:rPr lang="en-US" b="1" dirty="0"/>
              <a:t>Organizational Synergy</a:t>
            </a:r>
            <a:endParaRPr lang="en-US" b="1" dirty="0">
              <a:solidFill>
                <a:srgbClr val="0064FF"/>
              </a:solidFill>
            </a:endParaRPr>
          </a:p>
          <a:p>
            <a:pPr lvl="1"/>
            <a:r>
              <a:rPr lang="en-US" b="1" dirty="0"/>
              <a:t>Cannibalization</a:t>
            </a:r>
            <a:endParaRPr lang="en-US" b="1" dirty="0">
              <a:solidFill>
                <a:srgbClr val="0064FF"/>
              </a:solidFill>
            </a:endParaRPr>
          </a:p>
          <a:p>
            <a:pPr lvl="1"/>
            <a:r>
              <a:rPr lang="ja-JP" altLang="en-US" b="1" dirty="0"/>
              <a:t>“</a:t>
            </a:r>
            <a:r>
              <a:rPr lang="en-US" altLang="ja-JP" b="1" dirty="0"/>
              <a:t>Tiffany/Walmart</a:t>
            </a:r>
            <a:r>
              <a:rPr lang="ja-JP" altLang="en-US" b="1" dirty="0"/>
              <a:t>”</a:t>
            </a:r>
            <a:r>
              <a:rPr lang="en-US" altLang="ja-JP" b="1" dirty="0"/>
              <a:t> Strategies (2-Tier)</a:t>
            </a:r>
            <a:endParaRPr lang="en-US" dirty="0"/>
          </a:p>
        </p:txBody>
      </p:sp>
      <p:pic>
        <p:nvPicPr>
          <p:cNvPr id="3" name="Picture 2" descr="A photo of the exterior of a Loft sto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41" y="1531938"/>
            <a:ext cx="3321922" cy="2860307"/>
          </a:xfrm>
          <a:prstGeom prst="rect">
            <a:avLst/>
          </a:prstGeom>
        </p:spPr>
      </p:pic>
      <p:pic>
        <p:nvPicPr>
          <p:cNvPr id="2" name="Picture 1" descr="A photo of the exterior of a Walmart neighborhood market sto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3793" y="4506545"/>
            <a:ext cx="3050290" cy="1909402"/>
          </a:xfrm>
          <a:prstGeom prst="rect">
            <a:avLst/>
          </a:prstGeom>
        </p:spPr>
      </p:pic>
    </p:spTree>
  </p:cSld>
  <p:clrMapOvr>
    <a:masterClrMapping/>
  </p:clrMapOvr>
  <p:transition spd="me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(1 of 5)</a:t>
            </a:r>
            <a:endParaRPr lang="en-US" sz="1800" dirty="0"/>
          </a:p>
        </p:txBody>
      </p:sp>
      <p:sp>
        <p:nvSpPr>
          <p:cNvPr id="5" name="Content Placeholder 4"/>
          <p:cNvSpPr>
            <a:spLocks noGrp="1"/>
          </p:cNvSpPr>
          <p:nvPr>
            <p:ph idx="1"/>
          </p:nvPr>
        </p:nvSpPr>
        <p:spPr/>
        <p:txBody>
          <a:bodyPr/>
          <a:lstStyle/>
          <a:p>
            <a:r>
              <a:rPr lang="en-US" b="1" dirty="0"/>
              <a:t>Criteria to Use in Forming the Segments</a:t>
            </a:r>
          </a:p>
          <a:p>
            <a:pPr lvl="1"/>
            <a:r>
              <a:rPr lang="en-US" altLang="ja-JP" b="1" dirty="0"/>
              <a:t>Similarity of Needs of Potential Buyers within a Segment</a:t>
            </a:r>
            <a:endParaRPr lang="en-US" b="1" dirty="0">
              <a:solidFill>
                <a:srgbClr val="0064FF"/>
              </a:solidFill>
            </a:endParaRPr>
          </a:p>
          <a:p>
            <a:pPr lvl="1"/>
            <a:r>
              <a:rPr lang="en-US" b="1" dirty="0"/>
              <a:t>Potential for Increased Profit</a:t>
            </a:r>
            <a:endParaRPr lang="en-US" b="1" dirty="0">
              <a:solidFill>
                <a:srgbClr val="0064FF"/>
              </a:solidFill>
            </a:endParaRPr>
          </a:p>
          <a:p>
            <a:pPr lvl="1"/>
            <a:r>
              <a:rPr lang="en-US" altLang="ja-JP" b="1" dirty="0"/>
              <a:t>Difference of Needs of Buyers among Segments</a:t>
            </a:r>
            <a:endParaRPr lang="en-US" dirty="0"/>
          </a:p>
        </p:txBody>
      </p:sp>
    </p:spTree>
  </p:cSld>
  <p:clrMapOvr>
    <a:masterClrMapping/>
  </p:clrMapOvr>
  <p:transition spd="me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32" y="228600"/>
            <a:ext cx="9029867" cy="609600"/>
          </a:xfrm>
        </p:spPr>
        <p:txBody>
          <a:bodyPr/>
          <a:lstStyle/>
          <a:p>
            <a:pPr algn="l"/>
            <a:r>
              <a:rPr lang="en-US" sz="2800" dirty="0">
                <a:solidFill>
                  <a:srgbClr val="7493E2"/>
                </a:solidFill>
                <a:effectLst>
                  <a:outerShdw blurRad="38100" dist="38100" dir="2700000" algn="tl">
                    <a:srgbClr val="DDDDDD"/>
                  </a:outerShdw>
                </a:effectLst>
              </a:rPr>
              <a:t>FIGURE 8-3</a:t>
            </a:r>
            <a:r>
              <a:rPr lang="en-US" sz="2800" b="1" dirty="0"/>
              <a:t>  The five key steps in segmenting and targeting markets that link market needs to a firm'</a:t>
            </a:r>
            <a:r>
              <a:rPr lang="en-US" altLang="ja-JP" sz="2800" b="1" dirty="0"/>
              <a:t>s marketing program.</a:t>
            </a:r>
            <a:endParaRPr lang="en-US" sz="2800" dirty="0"/>
          </a:p>
        </p:txBody>
      </p:sp>
      <p:pic>
        <p:nvPicPr>
          <p:cNvPr id="7" name="Content Placeholder 6" descr="A summary graphic shows the five steps in segmenting and targeting marke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133" y="2362199"/>
            <a:ext cx="8877467" cy="2807299"/>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4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(2 of 5)</a:t>
            </a:r>
            <a:endParaRPr lang="en-US" sz="1800" dirty="0"/>
          </a:p>
        </p:txBody>
      </p:sp>
      <p:sp>
        <p:nvSpPr>
          <p:cNvPr id="5" name="Content Placeholder 4"/>
          <p:cNvSpPr>
            <a:spLocks noGrp="1"/>
          </p:cNvSpPr>
          <p:nvPr>
            <p:ph idx="1"/>
          </p:nvPr>
        </p:nvSpPr>
        <p:spPr>
          <a:xfrm>
            <a:off x="457200" y="1550325"/>
            <a:ext cx="5012575" cy="4525963"/>
          </a:xfrm>
        </p:spPr>
        <p:txBody>
          <a:bodyPr/>
          <a:lstStyle/>
          <a:p>
            <a:r>
              <a:rPr lang="en-US" sz="2400" b="1" dirty="0"/>
              <a:t>Criteria to Use in Forming the Segments</a:t>
            </a:r>
          </a:p>
          <a:p>
            <a:pPr lvl="1"/>
            <a:r>
              <a:rPr lang="en-US" altLang="ja-JP" sz="2400" b="1" dirty="0"/>
              <a:t>Simplicity and Cost-Effectiveness</a:t>
            </a:r>
            <a:endParaRPr lang="en-US" sz="2400" b="1" dirty="0">
              <a:solidFill>
                <a:srgbClr val="0064FF"/>
              </a:solidFill>
            </a:endParaRPr>
          </a:p>
          <a:p>
            <a:pPr lvl="1"/>
            <a:r>
              <a:rPr lang="en-US" altLang="ja-JP" sz="2400" b="1" dirty="0"/>
              <a:t>Potential for Increased Profit</a:t>
            </a:r>
            <a:endParaRPr lang="en-US" sz="2400" b="1" dirty="0">
              <a:solidFill>
                <a:srgbClr val="0064FF"/>
              </a:solidFill>
            </a:endParaRPr>
          </a:p>
          <a:p>
            <a:pPr lvl="1"/>
            <a:r>
              <a:rPr lang="en-US" altLang="ja-JP" sz="2400" b="1" dirty="0"/>
              <a:t>Similarity of Buyers’ Needs</a:t>
            </a:r>
            <a:endParaRPr lang="en-US" sz="2400" b="1" dirty="0">
              <a:solidFill>
                <a:srgbClr val="0064FF"/>
              </a:solidFill>
            </a:endParaRPr>
          </a:p>
          <a:p>
            <a:pPr lvl="1"/>
            <a:r>
              <a:rPr lang="en-US" altLang="ja-JP" sz="2400" b="1" dirty="0"/>
              <a:t>Difference of Needs of Buyers</a:t>
            </a:r>
            <a:endParaRPr lang="en-US" sz="2400" b="1" dirty="0">
              <a:solidFill>
                <a:srgbClr val="0064FF"/>
              </a:solidFill>
            </a:endParaRPr>
          </a:p>
          <a:p>
            <a:pPr lvl="1"/>
            <a:r>
              <a:rPr lang="en-US" altLang="ja-JP" sz="2400" b="1" dirty="0"/>
              <a:t>Potential of Reaching Segment</a:t>
            </a:r>
            <a:endParaRPr lang="en-US" sz="2400" dirty="0"/>
          </a:p>
        </p:txBody>
      </p:sp>
      <p:pic>
        <p:nvPicPr>
          <p:cNvPr id="10" name="Picture 9" descr="A photo of the exterior of a Wendy's restaura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5" y="2625791"/>
            <a:ext cx="3408218" cy="2583431"/>
          </a:xfrm>
          <a:prstGeom prst="rect">
            <a:avLst/>
          </a:prstGeom>
        </p:spPr>
      </p:pic>
    </p:spTree>
  </p:cSld>
  <p:clrMapOvr>
    <a:masterClrMapping/>
  </p:clrMapOvr>
  <p:transition spd="me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(3 of 5)</a:t>
            </a:r>
            <a:endParaRPr lang="en-US" sz="1800" dirty="0"/>
          </a:p>
        </p:txBody>
      </p:sp>
      <p:sp>
        <p:nvSpPr>
          <p:cNvPr id="4" name="Content Placeholder 3"/>
          <p:cNvSpPr>
            <a:spLocks noGrp="1"/>
          </p:cNvSpPr>
          <p:nvPr>
            <p:ph idx="1"/>
          </p:nvPr>
        </p:nvSpPr>
        <p:spPr>
          <a:xfrm>
            <a:off x="88901" y="1600200"/>
            <a:ext cx="8958262" cy="4525963"/>
          </a:xfrm>
        </p:spPr>
        <p:txBody>
          <a:bodyPr/>
          <a:lstStyle/>
          <a:p>
            <a:r>
              <a:rPr lang="en-US" b="1" dirty="0"/>
              <a:t>Ways to Segment Consumer Markets:</a:t>
            </a:r>
          </a:p>
          <a:p>
            <a:pPr lvl="1"/>
            <a:r>
              <a:rPr lang="en-US" b="1" dirty="0"/>
              <a:t>Geographic Segmentation: Region (88%)</a:t>
            </a:r>
            <a:endParaRPr lang="en-US" b="1" dirty="0">
              <a:solidFill>
                <a:srgbClr val="0064FF"/>
              </a:solidFill>
            </a:endParaRPr>
          </a:p>
          <a:p>
            <a:pPr lvl="1"/>
            <a:r>
              <a:rPr lang="en-US" b="1" dirty="0"/>
              <a:t>Behavioral Segmentation: Product Features (65%) </a:t>
            </a:r>
          </a:p>
          <a:p>
            <a:pPr lvl="1"/>
            <a:r>
              <a:rPr lang="en-US" b="1" dirty="0"/>
              <a:t>Demographic Segmentation: Household Size (53%)</a:t>
            </a:r>
          </a:p>
          <a:p>
            <a:pPr lvl="1"/>
            <a:r>
              <a:rPr lang="en-US" b="1" dirty="0"/>
              <a:t>Psychographic Segmentation: Lifestyle (43%)</a:t>
            </a:r>
          </a:p>
          <a:p>
            <a:r>
              <a:rPr lang="en-US" b="1" dirty="0"/>
              <a:t>Usage Rate: The 80/20 Rule</a:t>
            </a:r>
          </a:p>
        </p:txBody>
      </p:sp>
    </p:spTree>
  </p:cSld>
  <p:clrMapOvr>
    <a:masterClrMapping/>
  </p:clrMapOvr>
  <p:transition spd="me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28600"/>
            <a:ext cx="8978900" cy="609600"/>
          </a:xfrm>
        </p:spPr>
        <p:txBody>
          <a:bodyPr/>
          <a:lstStyle/>
          <a:p>
            <a:pPr algn="l"/>
            <a:r>
              <a:rPr lang="en-US" sz="2400" dirty="0">
                <a:solidFill>
                  <a:srgbClr val="7493E2"/>
                </a:solidFill>
                <a:effectLst>
                  <a:outerShdw blurRad="38100" dist="38100" dir="2700000" algn="tl">
                    <a:srgbClr val="DDDDDD"/>
                  </a:outerShdw>
                </a:effectLst>
              </a:rPr>
              <a:t>FIGURE 8-4</a:t>
            </a:r>
            <a:r>
              <a:rPr lang="en-US" sz="2400" b="1" dirty="0"/>
              <a:t>  Comparison of various kinds of users and nonusers for Wendy’s, Burger King, and McDonald’s fast-food restaurants.</a:t>
            </a:r>
            <a:endParaRPr lang="en-US" sz="2400" dirty="0"/>
          </a:p>
        </p:txBody>
      </p:sp>
      <p:pic>
        <p:nvPicPr>
          <p:cNvPr id="9" name="Picture 3" descr="Three bar graphs list the fast food habits of adults 18 and over. "/>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7192" y="1069854"/>
            <a:ext cx="8226583" cy="5318246"/>
          </a:xfrm>
          <a:prstGeom prst="rect">
            <a:avLst/>
          </a:prstGeom>
          <a:noFill/>
          <a:ln>
            <a:noFill/>
          </a:ln>
        </p:spPr>
      </p:pic>
      <p:sp>
        <p:nvSpPr>
          <p:cNvPr id="841737" name="Rectangle 9"/>
          <p:cNvSpPr>
            <a:spLocks noChangeArrowheads="1"/>
          </p:cNvSpPr>
          <p:nvPr/>
        </p:nvSpPr>
        <p:spPr bwMode="auto">
          <a:xfrm rot="16200000">
            <a:off x="7100093" y="4445794"/>
            <a:ext cx="3519487" cy="365125"/>
          </a:xfrm>
          <a:prstGeom prst="rect">
            <a:avLst/>
          </a:prstGeom>
          <a:noFill/>
          <a:ln>
            <a:noFill/>
          </a:ln>
          <a:effectLst/>
        </p:spPr>
        <p:txBody>
          <a:bodyPr wrap="none" anchor="ctr"/>
          <a:lstStyle/>
          <a:p>
            <a:pPr>
              <a:buClr>
                <a:schemeClr val="accent2"/>
              </a:buClr>
            </a:pPr>
            <a:r>
              <a:rPr lang="en-US" sz="500" b="1" dirty="0"/>
              <a:t>  Source: Experian Marketing Services Simmons Winter 2013 Full Year Adult Survey 12-Month OneView</a:t>
            </a:r>
            <a:r>
              <a:rPr lang="en-US" sz="500" b="1" baseline="30000" dirty="0"/>
              <a:t>SM</a:t>
            </a:r>
            <a:br>
              <a:rPr lang="en-US" sz="500" b="1" dirty="0"/>
            </a:br>
            <a:r>
              <a:rPr lang="en-US" sz="500" b="1" dirty="0"/>
              <a:t>  Crosstabulation Report: Based on Visits within the Past 30 Days</a:t>
            </a:r>
          </a:p>
        </p:txBody>
      </p:sp>
      <p:sp>
        <p:nvSpPr>
          <p:cNvPr id="8" name="Text Placeholder 7"/>
          <p:cNvSpPr>
            <a:spLocks noGrp="1"/>
          </p:cNvSpPr>
          <p:nvPr>
            <p:ph type="body" sz="quarter" idx="16"/>
          </p:nvPr>
        </p:nvSpPr>
        <p:spPr/>
        <p:txBody>
          <a:bodyPr/>
          <a:lstStyle/>
          <a:p>
            <a:r>
              <a:rPr lang="en-US" dirty="0">
                <a:hlinkClick r:id="rId4" action="ppaction://hlinksldjump"/>
              </a:rPr>
              <a:t>Jump to Appendix 5 long image description</a:t>
            </a:r>
            <a:endParaRPr lang="en-US" dirty="0"/>
          </a:p>
        </p:txBody>
      </p:sp>
      <p:sp>
        <p:nvSpPr>
          <p:cNvPr id="7" name="Text Placeholder 6" hidden="1"/>
          <p:cNvSpPr>
            <a:spLocks noGrp="1"/>
          </p:cNvSpPr>
          <p:nvPr>
            <p:ph type="body" sz="quarter" idx="11"/>
          </p:nvPr>
        </p:nvSpPr>
        <p:spPr/>
        <p:txBody>
          <a:bodyPr/>
          <a:lstStyle/>
          <a:p>
            <a:endParaRPr 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6</a:t>
            </a:r>
            <a:br>
              <a:rPr lang="en-US" sz="3200" b="1" dirty="0">
                <a:solidFill>
                  <a:srgbClr val="007800"/>
                </a:solidFill>
              </a:rPr>
            </a:br>
            <a:r>
              <a:rPr lang="en-US" sz="2800" b="1" dirty="0">
                <a:solidFill>
                  <a:srgbClr val="A50532"/>
                </a:solidFill>
              </a:rPr>
              <a:t>Trek </a:t>
            </a:r>
            <a:r>
              <a:rPr lang="en-US" sz="1800" b="1" dirty="0">
                <a:solidFill>
                  <a:srgbClr val="A50532"/>
                </a:solidFill>
              </a:rPr>
              <a:t>(3 of 4)</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3"/>
            </a:pPr>
            <a:r>
              <a:rPr lang="en-US" sz="3600" dirty="0"/>
              <a:t>How has Trek’</a:t>
            </a:r>
            <a:r>
              <a:rPr lang="en-US" altLang="ja-JP" sz="3600" dirty="0"/>
              <a:t>s interest in the environmental impact of its business influenced its organizational buying process?</a:t>
            </a:r>
            <a:endParaRPr lang="en-US" dirty="0"/>
          </a:p>
        </p:txBody>
      </p:sp>
    </p:spTree>
  </p:cSld>
  <p:clrMapOvr>
    <a:masterClrMapping/>
  </p:clrMapOvr>
  <p:transition spd="me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(4 of 5)</a:t>
            </a:r>
            <a:endParaRPr lang="en-US" sz="2000" dirty="0"/>
          </a:p>
        </p:txBody>
      </p:sp>
      <p:sp>
        <p:nvSpPr>
          <p:cNvPr id="4" name="Content Placeholder 3"/>
          <p:cNvSpPr>
            <a:spLocks noGrp="1"/>
          </p:cNvSpPr>
          <p:nvPr>
            <p:ph idx="1"/>
          </p:nvPr>
        </p:nvSpPr>
        <p:spPr>
          <a:xfrm>
            <a:off x="723969" y="1650999"/>
            <a:ext cx="7789923" cy="4576379"/>
          </a:xfrm>
        </p:spPr>
        <p:txBody>
          <a:bodyPr/>
          <a:lstStyle/>
          <a:p>
            <a:r>
              <a:rPr lang="en-US" sz="2800" b="1" dirty="0"/>
              <a:t>Variables to Use in Forming Segments for Wendy’s</a:t>
            </a:r>
          </a:p>
          <a:p>
            <a:pPr lvl="1"/>
            <a:r>
              <a:rPr lang="en-US" sz="2400" b="1" dirty="0"/>
              <a:t>Students:</a:t>
            </a:r>
          </a:p>
          <a:p>
            <a:pPr lvl="2"/>
            <a:r>
              <a:rPr lang="en-US" sz="2000" b="1" dirty="0"/>
              <a:t> Dorms, Sororities, and Fraternities</a:t>
            </a:r>
          </a:p>
          <a:p>
            <a:pPr lvl="2"/>
            <a:r>
              <a:rPr lang="en-US" sz="2000" b="1" dirty="0"/>
              <a:t> Apartments</a:t>
            </a:r>
          </a:p>
          <a:p>
            <a:pPr lvl="2"/>
            <a:r>
              <a:rPr lang="en-US" sz="2000" b="1" dirty="0"/>
              <a:t> Day Commuters</a:t>
            </a:r>
          </a:p>
          <a:p>
            <a:pPr lvl="2"/>
            <a:r>
              <a:rPr lang="en-US" sz="2000" b="1" dirty="0"/>
              <a:t> Night Commuters</a:t>
            </a:r>
            <a:endParaRPr lang="en-US" sz="2000" b="1" dirty="0">
              <a:solidFill>
                <a:srgbClr val="0064FF"/>
              </a:solidFill>
            </a:endParaRPr>
          </a:p>
          <a:p>
            <a:pPr lvl="1"/>
            <a:r>
              <a:rPr lang="en-US" sz="2400" b="1" dirty="0"/>
              <a:t>Nonstudents:</a:t>
            </a:r>
          </a:p>
          <a:p>
            <a:pPr lvl="2"/>
            <a:r>
              <a:rPr lang="en-US" sz="2000" b="1" dirty="0"/>
              <a:t> Faculty and Staff</a:t>
            </a:r>
          </a:p>
          <a:p>
            <a:pPr lvl="2"/>
            <a:r>
              <a:rPr lang="en-US" sz="2000" b="1" dirty="0"/>
              <a:t> Residents in Area</a:t>
            </a:r>
          </a:p>
          <a:p>
            <a:pPr lvl="2"/>
            <a:r>
              <a:rPr lang="en-US" sz="2000" b="1" dirty="0"/>
              <a:t> Workers in Area</a:t>
            </a:r>
            <a:endParaRPr lang="en-US" dirty="0"/>
          </a:p>
        </p:txBody>
      </p:sp>
    </p:spTree>
  </p:cSld>
  <p:clrMapOvr>
    <a:masterClrMapping/>
  </p:clrMapOvr>
  <p:transition spd="me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400" b="1" dirty="0">
                <a:solidFill>
                  <a:srgbClr val="A50532"/>
                </a:solidFill>
              </a:rPr>
              <a:t>SEGMENTING AND TARGETING MARKETS</a:t>
            </a:r>
            <a:br>
              <a:rPr lang="en-US" sz="2400" b="1" dirty="0">
                <a:solidFill>
                  <a:srgbClr val="A50532"/>
                </a:solidFill>
              </a:rPr>
            </a:br>
            <a:r>
              <a:rPr lang="en-US" sz="2000" b="1" dirty="0">
                <a:solidFill>
                  <a:srgbClr val="A50532"/>
                </a:solidFill>
              </a:rPr>
              <a:t>STEP 1: GROUP POTENTIAL BUYERS INTO SEGMENTS </a:t>
            </a:r>
            <a:br>
              <a:rPr lang="en-US" sz="2000" b="1" dirty="0">
                <a:solidFill>
                  <a:srgbClr val="A50532"/>
                </a:solidFill>
              </a:rPr>
            </a:br>
            <a:r>
              <a:rPr lang="en-US" sz="1800" b="1" dirty="0">
                <a:solidFill>
                  <a:srgbClr val="A50532"/>
                </a:solidFill>
              </a:rPr>
              <a:t>(5 of 5)</a:t>
            </a:r>
            <a:endParaRPr lang="en-US" sz="2000" dirty="0"/>
          </a:p>
        </p:txBody>
      </p:sp>
      <p:sp>
        <p:nvSpPr>
          <p:cNvPr id="5" name="Content Placeholder 4"/>
          <p:cNvSpPr>
            <a:spLocks noGrp="1"/>
          </p:cNvSpPr>
          <p:nvPr>
            <p:ph idx="1"/>
          </p:nvPr>
        </p:nvSpPr>
        <p:spPr>
          <a:xfrm>
            <a:off x="295357" y="1531938"/>
            <a:ext cx="6494085" cy="4525963"/>
          </a:xfrm>
        </p:spPr>
        <p:txBody>
          <a:bodyPr/>
          <a:lstStyle/>
          <a:p>
            <a:r>
              <a:rPr lang="en-US" sz="2800" b="1" dirty="0"/>
              <a:t>Ways to Segment Organizational Markets</a:t>
            </a:r>
          </a:p>
          <a:p>
            <a:r>
              <a:rPr lang="en-US" sz="2800" b="1" dirty="0"/>
              <a:t>Geographic Segmentation: </a:t>
            </a:r>
            <a:r>
              <a:rPr lang="en-US" sz="2800" b="1" dirty="0">
                <a:solidFill>
                  <a:srgbClr val="000000"/>
                </a:solidFill>
              </a:rPr>
              <a:t>Statistical Area</a:t>
            </a:r>
            <a:endParaRPr lang="en-US" sz="2800" b="1" dirty="0">
              <a:solidFill>
                <a:srgbClr val="0064FF"/>
              </a:solidFill>
            </a:endParaRPr>
          </a:p>
          <a:p>
            <a:pPr lvl="1"/>
            <a:r>
              <a:rPr lang="en-US" b="1" dirty="0"/>
              <a:t>Demographic Segmentation:</a:t>
            </a:r>
          </a:p>
          <a:p>
            <a:pPr lvl="2"/>
            <a:r>
              <a:rPr lang="en-US" sz="2800" b="1" dirty="0"/>
              <a:t>By NAICS Code</a:t>
            </a:r>
          </a:p>
          <a:p>
            <a:pPr lvl="2"/>
            <a:r>
              <a:rPr lang="en-US" sz="2800" b="1" dirty="0"/>
              <a:t>By Number of Employees</a:t>
            </a:r>
          </a:p>
          <a:p>
            <a:pPr lvl="1"/>
            <a:r>
              <a:rPr lang="en-US" b="1" dirty="0"/>
              <a:t>Behavioral Segmentation: Usage Rate</a:t>
            </a:r>
            <a:endParaRPr lang="en-US" dirty="0"/>
          </a:p>
        </p:txBody>
      </p:sp>
      <p:pic>
        <p:nvPicPr>
          <p:cNvPr id="2" name="Picture 1" descr="Ad for a Xerox color copi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5611" y="1938867"/>
            <a:ext cx="1829246" cy="2590800"/>
          </a:xfrm>
          <a:prstGeom prst="rect">
            <a:avLst/>
          </a:prstGeom>
        </p:spPr>
      </p:pic>
    </p:spTree>
  </p:cSld>
  <p:clrMapOvr>
    <a:masterClrMapping/>
  </p:clrMapOvr>
  <p:transition spd="me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2: GROUP PRODUCTS INTO CATEGORIES</a:t>
            </a:r>
            <a:endParaRPr lang="en-US" sz="2400" dirty="0"/>
          </a:p>
        </p:txBody>
      </p:sp>
      <p:sp>
        <p:nvSpPr>
          <p:cNvPr id="5" name="Content Placeholder 4"/>
          <p:cNvSpPr>
            <a:spLocks noGrp="1"/>
          </p:cNvSpPr>
          <p:nvPr>
            <p:ph idx="1"/>
          </p:nvPr>
        </p:nvSpPr>
        <p:spPr>
          <a:xfrm>
            <a:off x="457200" y="1600200"/>
            <a:ext cx="8229600" cy="3656327"/>
          </a:xfrm>
        </p:spPr>
        <p:txBody>
          <a:bodyPr/>
          <a:lstStyle/>
          <a:p>
            <a:r>
              <a:rPr lang="en-US" b="1" dirty="0"/>
              <a:t>Individual Wendy’</a:t>
            </a:r>
            <a:r>
              <a:rPr lang="en-US" altLang="ja-JP" b="1" dirty="0"/>
              <a:t>s Products</a:t>
            </a:r>
            <a:endParaRPr lang="en-US" b="1" dirty="0"/>
          </a:p>
          <a:p>
            <a:r>
              <a:rPr lang="en-US" b="1" dirty="0"/>
              <a:t>Groupings of Wendy’</a:t>
            </a:r>
            <a:r>
              <a:rPr lang="en-US" altLang="ja-JP" b="1" dirty="0"/>
              <a:t>s Products: Meals</a:t>
            </a:r>
            <a:endParaRPr lang="en-US" b="1" dirty="0"/>
          </a:p>
          <a:p>
            <a:pPr lvl="1"/>
            <a:r>
              <a:rPr lang="en-US" b="1" dirty="0"/>
              <a:t>Breakfast</a:t>
            </a:r>
            <a:endParaRPr lang="en-US" b="1" dirty="0">
              <a:solidFill>
                <a:srgbClr val="0064FF"/>
              </a:solidFill>
            </a:endParaRPr>
          </a:p>
          <a:p>
            <a:pPr lvl="1"/>
            <a:r>
              <a:rPr lang="en-US" b="1" dirty="0"/>
              <a:t>Lunch</a:t>
            </a:r>
            <a:endParaRPr lang="en-US" b="1" dirty="0">
              <a:solidFill>
                <a:srgbClr val="0064FF"/>
              </a:solidFill>
            </a:endParaRPr>
          </a:p>
          <a:p>
            <a:pPr lvl="1"/>
            <a:r>
              <a:rPr lang="en-US" b="1" dirty="0"/>
              <a:t>Between Meal Snack</a:t>
            </a:r>
          </a:p>
          <a:p>
            <a:pPr lvl="1"/>
            <a:r>
              <a:rPr lang="en-US" b="1" dirty="0"/>
              <a:t>Dinner</a:t>
            </a:r>
            <a:endParaRPr lang="en-US" b="1" dirty="0">
              <a:solidFill>
                <a:srgbClr val="0064FF"/>
              </a:solidFill>
            </a:endParaRPr>
          </a:p>
          <a:p>
            <a:pPr lvl="1"/>
            <a:r>
              <a:rPr lang="en-US" b="1" dirty="0"/>
              <a:t>After Dinner Snack</a:t>
            </a:r>
            <a:endParaRPr lang="en-US" dirty="0"/>
          </a:p>
        </p:txBody>
      </p:sp>
      <p:grpSp>
        <p:nvGrpSpPr>
          <p:cNvPr id="3" name="Group 2" descr="Click for the Wendy's ad."/>
          <p:cNvGrpSpPr/>
          <p:nvPr/>
        </p:nvGrpSpPr>
        <p:grpSpPr>
          <a:xfrm>
            <a:off x="7169573" y="5256527"/>
            <a:ext cx="1484189" cy="1245977"/>
            <a:chOff x="7169573" y="5256527"/>
            <a:chExt cx="1484189" cy="1245977"/>
          </a:xfrm>
        </p:grpSpPr>
        <p:pic>
          <p:nvPicPr>
            <p:cNvPr id="24" name="Picture 1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903" y="5740504"/>
              <a:ext cx="798513" cy="762000"/>
            </a:xfrm>
            <a:prstGeom prst="rect">
              <a:avLst/>
            </a:prstGeom>
            <a:noFill/>
            <a:ln>
              <a:noFill/>
            </a:ln>
          </p:spPr>
        </p:pic>
        <p:sp>
          <p:nvSpPr>
            <p:cNvPr id="2" name="TextBox 1"/>
            <p:cNvSpPr txBox="1"/>
            <p:nvPr/>
          </p:nvSpPr>
          <p:spPr>
            <a:xfrm>
              <a:off x="7169573" y="5256527"/>
              <a:ext cx="1484189" cy="369332"/>
            </a:xfrm>
            <a:prstGeom prst="rect">
              <a:avLst/>
            </a:prstGeom>
            <a:noFill/>
          </p:spPr>
          <p:txBody>
            <a:bodyPr wrap="none" rtlCol="0">
              <a:spAutoFit/>
            </a:bodyPr>
            <a:lstStyle/>
            <a:p>
              <a:pPr algn="ctr"/>
              <a:r>
                <a:rPr lang="en-US" sz="1800" b="1" dirty="0"/>
                <a:t>Wendy’s Ad</a:t>
              </a:r>
            </a:p>
          </p:txBody>
        </p:sp>
      </p:grpSp>
    </p:spTree>
  </p:cSld>
  <p:clrMapOvr>
    <a:masterClrMapping/>
  </p:clrMapOvr>
  <p:transition spd="me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28600"/>
            <a:ext cx="8991600" cy="609600"/>
          </a:xfrm>
        </p:spPr>
        <p:txBody>
          <a:bodyPr/>
          <a:lstStyle/>
          <a:p>
            <a:pPr algn="l"/>
            <a:r>
              <a:rPr lang="en-US" sz="2400" dirty="0">
                <a:solidFill>
                  <a:srgbClr val="7493E2"/>
                </a:solidFill>
                <a:effectLst>
                  <a:outerShdw blurRad="38100" dist="38100" dir="2700000" algn="tl">
                    <a:srgbClr val="DDDDDD"/>
                  </a:outerShdw>
                </a:effectLst>
              </a:rPr>
              <a:t>FIGURE 8-5</a:t>
            </a:r>
            <a:r>
              <a:rPr lang="en-US" sz="2400" b="1" dirty="0"/>
              <a:t>  Wendy’s new products and innovations target specific market segments based on a customer’s gender, needs, or university affiliation.</a:t>
            </a:r>
            <a:endParaRPr lang="en-US" sz="2400" dirty="0"/>
          </a:p>
        </p:txBody>
      </p:sp>
      <p:pic>
        <p:nvPicPr>
          <p:cNvPr id="6" name="Content Placeholder 5" descr="A table of various Wendy's products and their target marke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86417"/>
            <a:ext cx="7924800" cy="5063066"/>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6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3: DEVELOP A MARKET-PRODUCT GRID AND ESTIMATE THE SIZE OF MARKETS</a:t>
            </a:r>
            <a:endParaRPr lang="en-US" sz="2400" dirty="0"/>
          </a:p>
        </p:txBody>
      </p:sp>
      <p:sp>
        <p:nvSpPr>
          <p:cNvPr id="4" name="Content Placeholder 3"/>
          <p:cNvSpPr>
            <a:spLocks noGrp="1"/>
          </p:cNvSpPr>
          <p:nvPr>
            <p:ph idx="1"/>
          </p:nvPr>
        </p:nvSpPr>
        <p:spPr>
          <a:xfrm>
            <a:off x="457200" y="1874839"/>
            <a:ext cx="8229600" cy="1577904"/>
          </a:xfrm>
        </p:spPr>
        <p:txBody>
          <a:bodyPr/>
          <a:lstStyle/>
          <a:p>
            <a:r>
              <a:rPr lang="en-US" b="1" dirty="0"/>
              <a:t>Forming a Market-Product Grid</a:t>
            </a:r>
          </a:p>
          <a:p>
            <a:endParaRPr lang="en-US" b="1" dirty="0"/>
          </a:p>
          <a:p>
            <a:r>
              <a:rPr lang="en-US" b="1" dirty="0"/>
              <a:t>Estimating Market Sizes</a:t>
            </a:r>
            <a:endParaRPr lang="en-US" dirty="0"/>
          </a:p>
        </p:txBody>
      </p:sp>
      <p:pic>
        <p:nvPicPr>
          <p:cNvPr id="2" name="Picture 1" descr="An ad for a Dave's Hot 'n Juicy cheeseburger. Ad copy reads, Q: Where's the beef. A: here's the bee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763" y="2878667"/>
            <a:ext cx="2521037" cy="3116918"/>
          </a:xfrm>
          <a:prstGeom prst="rect">
            <a:avLst/>
          </a:prstGeom>
        </p:spPr>
      </p:pic>
    </p:spTree>
  </p:cSld>
  <p:clrMapOvr>
    <a:masterClrMapping/>
  </p:clrMapOvr>
  <p:transition spd="me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8-6</a:t>
            </a:r>
            <a:r>
              <a:rPr lang="en-US" sz="2800" b="1" dirty="0"/>
              <a:t>  Selecting a target market for your Wendy’s fast-food restaurant next to an urban university (target market is shaded).</a:t>
            </a:r>
            <a:endParaRPr lang="en-US" sz="2800" dirty="0"/>
          </a:p>
        </p:txBody>
      </p:sp>
      <p:pic>
        <p:nvPicPr>
          <p:cNvPr id="6" name="Picture 8" descr="A market product grid for Wendy'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97000" y="1600199"/>
            <a:ext cx="6934200" cy="4742993"/>
          </a:xfrm>
          <a:prstGeom prst="rect">
            <a:avLst/>
          </a:prstGeom>
          <a:noFill/>
        </p:spPr>
      </p:pic>
      <p:sp>
        <p:nvSpPr>
          <p:cNvPr id="5" name="Text Placeholder 4"/>
          <p:cNvSpPr>
            <a:spLocks noGrp="1"/>
          </p:cNvSpPr>
          <p:nvPr>
            <p:ph type="body" sz="quarter" idx="16"/>
          </p:nvPr>
        </p:nvSpPr>
        <p:spPr/>
        <p:txBody>
          <a:bodyPr/>
          <a:lstStyle/>
          <a:p>
            <a:r>
              <a:rPr lang="en-US" dirty="0">
                <a:hlinkClick r:id="rId4" action="ppaction://hlinksldjump"/>
              </a:rPr>
              <a:t>Jump to Appendix 7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4: SELECT TARGET MARKETS </a:t>
            </a:r>
            <a:r>
              <a:rPr lang="en-US" sz="1800" b="1" dirty="0">
                <a:solidFill>
                  <a:srgbClr val="A50532"/>
                </a:solidFill>
              </a:rPr>
              <a:t>(1 of 3)</a:t>
            </a:r>
            <a:endParaRPr lang="en-US" sz="1800" dirty="0"/>
          </a:p>
        </p:txBody>
      </p:sp>
      <p:sp>
        <p:nvSpPr>
          <p:cNvPr id="4" name="Content Placeholder 3"/>
          <p:cNvSpPr>
            <a:spLocks noGrp="1"/>
          </p:cNvSpPr>
          <p:nvPr>
            <p:ph idx="1"/>
          </p:nvPr>
        </p:nvSpPr>
        <p:spPr/>
        <p:txBody>
          <a:bodyPr/>
          <a:lstStyle/>
          <a:p>
            <a:r>
              <a:rPr lang="en-US" b="1" dirty="0"/>
              <a:t>Criteria to Use in Selecting Target Markets</a:t>
            </a:r>
          </a:p>
          <a:p>
            <a:r>
              <a:rPr lang="en-US" b="1" dirty="0"/>
              <a:t>Two Types of Criteria:</a:t>
            </a:r>
            <a:endParaRPr lang="en-US" b="1" dirty="0">
              <a:solidFill>
                <a:srgbClr val="0064FF"/>
              </a:solidFill>
            </a:endParaRPr>
          </a:p>
          <a:p>
            <a:pPr lvl="1"/>
            <a:r>
              <a:rPr lang="en-US" b="1" dirty="0"/>
              <a:t>Those That Divide a Market into Segments</a:t>
            </a:r>
          </a:p>
          <a:p>
            <a:pPr lvl="1"/>
            <a:r>
              <a:rPr lang="en-US" b="1" dirty="0"/>
              <a:t>Those That Actually Pick the Target Segments</a:t>
            </a:r>
            <a:endParaRPr lang="en-US" dirty="0"/>
          </a:p>
        </p:txBody>
      </p:sp>
    </p:spTree>
  </p:cSld>
  <p:clrMapOvr>
    <a:masterClrMapping/>
  </p:clrMapOvr>
  <p:transition spd="me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4: SELECT TARGET MARKETS </a:t>
            </a:r>
            <a:r>
              <a:rPr lang="en-US" sz="1800" b="1" dirty="0">
                <a:solidFill>
                  <a:srgbClr val="A50532"/>
                </a:solidFill>
              </a:rPr>
              <a:t>(2 of 3)</a:t>
            </a:r>
            <a:endParaRPr lang="en-US" sz="1800" dirty="0"/>
          </a:p>
        </p:txBody>
      </p:sp>
      <p:sp>
        <p:nvSpPr>
          <p:cNvPr id="4" name="Content Placeholder 3"/>
          <p:cNvSpPr>
            <a:spLocks noGrp="1"/>
          </p:cNvSpPr>
          <p:nvPr>
            <p:ph idx="1"/>
          </p:nvPr>
        </p:nvSpPr>
        <p:spPr>
          <a:xfrm>
            <a:off x="228600" y="1600200"/>
            <a:ext cx="8458200" cy="4525963"/>
          </a:xfrm>
        </p:spPr>
        <p:txBody>
          <a:bodyPr/>
          <a:lstStyle/>
          <a:p>
            <a:r>
              <a:rPr lang="en-US" b="1" dirty="0"/>
              <a:t>Criteria to Use in Selecting Target Markets</a:t>
            </a:r>
          </a:p>
          <a:p>
            <a:pPr lvl="1"/>
            <a:r>
              <a:rPr lang="en-US" b="1" dirty="0"/>
              <a:t>Market Size</a:t>
            </a:r>
            <a:endParaRPr lang="en-US" b="1" dirty="0">
              <a:solidFill>
                <a:srgbClr val="0064FF"/>
              </a:solidFill>
            </a:endParaRPr>
          </a:p>
          <a:p>
            <a:pPr lvl="1"/>
            <a:r>
              <a:rPr lang="en-US" b="1" dirty="0"/>
              <a:t>Expected Growth</a:t>
            </a:r>
            <a:endParaRPr lang="en-US" b="1" dirty="0">
              <a:solidFill>
                <a:srgbClr val="0064FF"/>
              </a:solidFill>
            </a:endParaRPr>
          </a:p>
          <a:p>
            <a:pPr lvl="1"/>
            <a:r>
              <a:rPr lang="en-US" b="1" dirty="0"/>
              <a:t>Competitive Position</a:t>
            </a:r>
            <a:endParaRPr lang="en-US" b="1" dirty="0">
              <a:solidFill>
                <a:srgbClr val="0064FF"/>
              </a:solidFill>
            </a:endParaRPr>
          </a:p>
          <a:p>
            <a:pPr lvl="1"/>
            <a:r>
              <a:rPr lang="en-US" b="1" dirty="0"/>
              <a:t>Cost of Reaching the Segment</a:t>
            </a:r>
            <a:endParaRPr lang="en-US" b="1" dirty="0">
              <a:solidFill>
                <a:srgbClr val="0064FF"/>
              </a:solidFill>
            </a:endParaRPr>
          </a:p>
          <a:p>
            <a:pPr lvl="1"/>
            <a:r>
              <a:rPr lang="en-US" b="1" dirty="0"/>
              <a:t>Organizational Compatibility</a:t>
            </a:r>
            <a:endParaRPr lang="en-US" dirty="0"/>
          </a:p>
        </p:txBody>
      </p:sp>
    </p:spTree>
  </p:cSld>
  <p:clrMapOvr>
    <a:masterClrMapping/>
  </p:clrMapOvr>
  <p:transition spd="me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4: SELECT TARGET MARKETS </a:t>
            </a:r>
            <a:r>
              <a:rPr lang="en-US" sz="1800" b="1" dirty="0">
                <a:solidFill>
                  <a:srgbClr val="A50532"/>
                </a:solidFill>
              </a:rPr>
              <a:t>(3 of 3)</a:t>
            </a:r>
            <a:endParaRPr lang="en-US" sz="1800" dirty="0"/>
          </a:p>
        </p:txBody>
      </p:sp>
      <p:sp>
        <p:nvSpPr>
          <p:cNvPr id="4" name="Content Placeholder 3"/>
          <p:cNvSpPr>
            <a:spLocks noGrp="1"/>
          </p:cNvSpPr>
          <p:nvPr>
            <p:ph idx="1"/>
          </p:nvPr>
        </p:nvSpPr>
        <p:spPr/>
        <p:txBody>
          <a:bodyPr/>
          <a:lstStyle/>
          <a:p>
            <a:r>
              <a:rPr lang="en-US" b="1" dirty="0"/>
              <a:t>Choose the Products and Segments</a:t>
            </a:r>
          </a:p>
          <a:p>
            <a:pPr lvl="1"/>
            <a:r>
              <a:rPr lang="en-US" b="1" dirty="0"/>
              <a:t>No Breakfast</a:t>
            </a:r>
            <a:endParaRPr lang="en-US" b="1" dirty="0">
              <a:solidFill>
                <a:srgbClr val="0064FF"/>
              </a:solidFill>
            </a:endParaRPr>
          </a:p>
          <a:p>
            <a:pPr lvl="1"/>
            <a:r>
              <a:rPr lang="en-US" b="1" dirty="0"/>
              <a:t>Four Student Segments Only</a:t>
            </a:r>
          </a:p>
          <a:p>
            <a:pPr lvl="1"/>
            <a:r>
              <a:rPr lang="en-US" b="1" u="sng" dirty="0"/>
              <a:t>Not</a:t>
            </a:r>
            <a:r>
              <a:rPr lang="en-US" b="1" dirty="0"/>
              <a:t> the Three Nonstudent Segments</a:t>
            </a:r>
            <a:endParaRPr lang="en-US" dirty="0"/>
          </a:p>
        </p:txBody>
      </p:sp>
    </p:spTree>
  </p:cSld>
  <p:clrMapOvr>
    <a:masterClrMapping/>
  </p:clrMapOvr>
  <p:transition spd="me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4" name="Title 3"/>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5: TAKE MARKETING ACTIONS </a:t>
            </a:r>
            <a:r>
              <a:rPr lang="en-US" sz="1800" b="1" dirty="0">
                <a:solidFill>
                  <a:srgbClr val="A50532"/>
                </a:solidFill>
              </a:rPr>
              <a:t>(1 of 2)</a:t>
            </a:r>
            <a:endParaRPr lang="en-US" sz="1800" dirty="0"/>
          </a:p>
        </p:txBody>
      </p:sp>
      <p:sp>
        <p:nvSpPr>
          <p:cNvPr id="5" name="Content Placeholder 4"/>
          <p:cNvSpPr>
            <a:spLocks noGrp="1"/>
          </p:cNvSpPr>
          <p:nvPr>
            <p:ph idx="1"/>
          </p:nvPr>
        </p:nvSpPr>
        <p:spPr>
          <a:xfrm>
            <a:off x="415957" y="1417638"/>
            <a:ext cx="5694218" cy="4525963"/>
          </a:xfrm>
        </p:spPr>
        <p:txBody>
          <a:bodyPr/>
          <a:lstStyle/>
          <a:p>
            <a:r>
              <a:rPr lang="en-US" b="1" dirty="0"/>
              <a:t>Wendy’</a:t>
            </a:r>
            <a:r>
              <a:rPr lang="en-US" altLang="ja-JP" b="1" dirty="0"/>
              <a:t>s Immediate Segmentation Strategy </a:t>
            </a:r>
          </a:p>
          <a:p>
            <a:pPr lvl="1"/>
            <a:r>
              <a:rPr lang="en-US" b="1" dirty="0"/>
              <a:t>Day Commuters</a:t>
            </a:r>
            <a:endParaRPr lang="en-US" b="1" dirty="0">
              <a:solidFill>
                <a:srgbClr val="0064FF"/>
              </a:solidFill>
            </a:endParaRPr>
          </a:p>
          <a:p>
            <a:pPr lvl="1"/>
            <a:r>
              <a:rPr lang="en-US" b="1" dirty="0"/>
              <a:t>Between-Meal Snacks</a:t>
            </a:r>
            <a:endParaRPr lang="en-US" b="1" dirty="0">
              <a:solidFill>
                <a:srgbClr val="0064FF"/>
              </a:solidFill>
            </a:endParaRPr>
          </a:p>
          <a:p>
            <a:pPr lvl="1"/>
            <a:r>
              <a:rPr lang="en-US" b="1" dirty="0"/>
              <a:t>Dinners to Night Commuters</a:t>
            </a:r>
          </a:p>
          <a:p>
            <a:r>
              <a:rPr lang="en-US" b="1" dirty="0"/>
              <a:t>Keeping an Eye on Competition</a:t>
            </a:r>
          </a:p>
          <a:p>
            <a:r>
              <a:rPr lang="en-US" b="1" dirty="0"/>
              <a:t>Future Strategies for Wendy’</a:t>
            </a:r>
            <a:r>
              <a:rPr lang="en-US" altLang="ja-JP" b="1" dirty="0"/>
              <a:t>s?</a:t>
            </a:r>
            <a:endParaRPr lang="en-US" dirty="0"/>
          </a:p>
        </p:txBody>
      </p:sp>
      <p:pic>
        <p:nvPicPr>
          <p:cNvPr id="2" name="Picture 1" descr="A photo of the exterior of a Five Guys restaura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349" y="3647884"/>
            <a:ext cx="3552753" cy="2845757"/>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6</a:t>
            </a:r>
            <a:br>
              <a:rPr lang="en-US" sz="3200" b="1" dirty="0">
                <a:solidFill>
                  <a:srgbClr val="007800"/>
                </a:solidFill>
              </a:rPr>
            </a:br>
            <a:r>
              <a:rPr lang="en-US" sz="2800" b="1" dirty="0">
                <a:solidFill>
                  <a:srgbClr val="A50532"/>
                </a:solidFill>
              </a:rPr>
              <a:t>Trek </a:t>
            </a:r>
            <a:r>
              <a:rPr lang="en-US" sz="1800" b="1" dirty="0">
                <a:solidFill>
                  <a:srgbClr val="A50532"/>
                </a:solidFill>
              </a:rPr>
              <a:t>(4 of 4)</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4"/>
            </a:pPr>
            <a:r>
              <a:rPr lang="en-US" sz="3600" dirty="0"/>
              <a:t>Provide an example of each of the three buying situations—straight rebuy, modified rebuy, and new buy—at Trek.</a:t>
            </a:r>
            <a:endParaRPr lang="en-US" dirty="0"/>
          </a:p>
        </p:txBody>
      </p:sp>
    </p:spTree>
  </p:cSld>
  <p:clrMapOvr>
    <a:masterClrMapping/>
  </p:clrMapOvr>
  <p:transition spd="me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pPr>
            <a:endParaRPr lang="en-US" sz="2800" b="1" dirty="0">
              <a:solidFill>
                <a:schemeClr val="accent2"/>
              </a:solidFill>
            </a:endParaRPr>
          </a:p>
        </p:txBody>
      </p:sp>
      <p:sp>
        <p:nvSpPr>
          <p:cNvPr id="3" name="Title 2"/>
          <p:cNvSpPr>
            <a:spLocks noGrp="1"/>
          </p:cNvSpPr>
          <p:nvPr>
            <p:ph type="title"/>
          </p:nvPr>
        </p:nvSpPr>
        <p:spPr/>
        <p:txBody>
          <a:bodyPr/>
          <a:lstStyle/>
          <a:p>
            <a:r>
              <a:rPr lang="en-US" sz="3200" b="1" dirty="0">
                <a:solidFill>
                  <a:srgbClr val="AA785A"/>
                </a:solidFill>
              </a:rPr>
              <a:t>MARKETING MATTERS</a:t>
            </a:r>
            <a:br>
              <a:rPr lang="en-US" sz="3200" b="1" dirty="0">
                <a:solidFill>
                  <a:srgbClr val="AA785A"/>
                </a:solidFill>
              </a:rPr>
            </a:br>
            <a:r>
              <a:rPr lang="en-US" sz="2400" b="1" dirty="0">
                <a:solidFill>
                  <a:srgbClr val="A50532"/>
                </a:solidFill>
              </a:rPr>
              <a:t>Apple’s Segmentation Strategy</a:t>
            </a:r>
            <a:endParaRPr lang="en-US" sz="2400" dirty="0"/>
          </a:p>
        </p:txBody>
      </p:sp>
      <p:pic>
        <p:nvPicPr>
          <p:cNvPr id="8" name="Content Placeholder 7" descr="A grid compares different Apple Mac products and market segmen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200" y="1531271"/>
            <a:ext cx="7937500" cy="4862476"/>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8 long image description</a:t>
            </a:r>
            <a:endParaRPr lang="en-US" dirty="0"/>
          </a:p>
        </p:txBody>
      </p:sp>
      <p:sp>
        <p:nvSpPr>
          <p:cNvPr id="6" name="Text Placeholder 5" hidden="1"/>
          <p:cNvSpPr>
            <a:spLocks noGrp="1"/>
          </p:cNvSpPr>
          <p:nvPr>
            <p:ph type="body" sz="quarter" idx="11"/>
          </p:nvPr>
        </p:nvSpPr>
        <p:spPr/>
        <p:txBody>
          <a:bodyPr/>
          <a:lstStyle/>
          <a:p>
            <a:endParaRPr lang="en-US" dirty="0"/>
          </a:p>
        </p:txBody>
      </p:sp>
    </p:spTree>
  </p:cSld>
  <p:clrMapOvr>
    <a:masterClrMapping/>
  </p:clrMapOvr>
  <p:transition spd="me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b="1" dirty="0">
              <a:solidFill>
                <a:srgbClr val="A50532"/>
              </a:solidFill>
            </a:endParaRPr>
          </a:p>
        </p:txBody>
      </p:sp>
      <p:sp>
        <p:nvSpPr>
          <p:cNvPr id="5" name="Title 4"/>
          <p:cNvSpPr>
            <a:spLocks noGrp="1"/>
          </p:cNvSpPr>
          <p:nvPr>
            <p:ph type="title"/>
          </p:nvPr>
        </p:nvSpPr>
        <p:spPr/>
        <p:txBody>
          <a:bodyPr/>
          <a:lstStyle/>
          <a:p>
            <a:pPr marL="457200" eaLnBrk="1" hangingPunct="1"/>
            <a:r>
              <a:rPr lang="en-US" sz="2800" b="1" dirty="0">
                <a:solidFill>
                  <a:srgbClr val="A50532"/>
                </a:solidFill>
              </a:rPr>
              <a:t>SEGMENTING AND TARGETING MARKETS</a:t>
            </a:r>
            <a:br>
              <a:rPr lang="en-US" sz="2800" b="1" dirty="0">
                <a:solidFill>
                  <a:srgbClr val="A50532"/>
                </a:solidFill>
              </a:rPr>
            </a:br>
            <a:r>
              <a:rPr lang="en-US" sz="2400" b="1" dirty="0">
                <a:solidFill>
                  <a:srgbClr val="A50532"/>
                </a:solidFill>
              </a:rPr>
              <a:t>STEP 5: TAKE MARKETING ACTIONS </a:t>
            </a:r>
            <a:r>
              <a:rPr lang="en-US" sz="1800" b="1" dirty="0">
                <a:solidFill>
                  <a:srgbClr val="A50532"/>
                </a:solidFill>
              </a:rPr>
              <a:t>(2 of 2)</a:t>
            </a:r>
            <a:endParaRPr lang="en-US" sz="1800" dirty="0"/>
          </a:p>
        </p:txBody>
      </p:sp>
      <p:sp>
        <p:nvSpPr>
          <p:cNvPr id="6" name="Content Placeholder 5"/>
          <p:cNvSpPr>
            <a:spLocks noGrp="1"/>
          </p:cNvSpPr>
          <p:nvPr>
            <p:ph idx="1"/>
          </p:nvPr>
        </p:nvSpPr>
        <p:spPr>
          <a:xfrm>
            <a:off x="453231" y="1370635"/>
            <a:ext cx="8229600" cy="3175384"/>
          </a:xfrm>
        </p:spPr>
        <p:txBody>
          <a:bodyPr/>
          <a:lstStyle/>
          <a:p>
            <a:r>
              <a:rPr lang="en-US" b="1" dirty="0"/>
              <a:t>Apple'</a:t>
            </a:r>
            <a:r>
              <a:rPr lang="en-US" altLang="ja-JP" b="1" dirty="0"/>
              <a:t>s Ever-Changing Segmentation Strategy</a:t>
            </a:r>
          </a:p>
          <a:p>
            <a:r>
              <a:rPr lang="en-US" b="1" dirty="0"/>
              <a:t>Market-Product Synergies: A Balancing Act</a:t>
            </a:r>
          </a:p>
          <a:p>
            <a:pPr lvl="1"/>
            <a:r>
              <a:rPr lang="en-US" b="1" dirty="0"/>
              <a:t>Marketing Synergies</a:t>
            </a:r>
            <a:endParaRPr lang="en-US" b="1" dirty="0">
              <a:solidFill>
                <a:srgbClr val="0064FF"/>
              </a:solidFill>
            </a:endParaRPr>
          </a:p>
          <a:p>
            <a:pPr lvl="1"/>
            <a:r>
              <a:rPr lang="en-US" b="1" dirty="0"/>
              <a:t>Product Synergies</a:t>
            </a:r>
            <a:endParaRPr lang="en-US" dirty="0"/>
          </a:p>
        </p:txBody>
      </p:sp>
      <p:grpSp>
        <p:nvGrpSpPr>
          <p:cNvPr id="2" name="Group 1" descr="A photo of an Apple II computer with an arrow going from it to a new Apple computer."/>
          <p:cNvGrpSpPr/>
          <p:nvPr/>
        </p:nvGrpSpPr>
        <p:grpSpPr>
          <a:xfrm>
            <a:off x="322253" y="4546019"/>
            <a:ext cx="5814328" cy="1920240"/>
            <a:chOff x="730071" y="4507863"/>
            <a:chExt cx="5814328" cy="1920240"/>
          </a:xfrm>
        </p:grpSpPr>
        <p:sp>
          <p:nvSpPr>
            <p:cNvPr id="884751" name="Line 15"/>
            <p:cNvSpPr>
              <a:spLocks noChangeShapeType="1"/>
            </p:cNvSpPr>
            <p:nvPr/>
          </p:nvSpPr>
          <p:spPr bwMode="auto">
            <a:xfrm>
              <a:off x="3229417" y="5467983"/>
              <a:ext cx="914400" cy="0"/>
            </a:xfrm>
            <a:prstGeom prst="line">
              <a:avLst/>
            </a:prstGeom>
            <a:noFill/>
            <a:ln w="50800">
              <a:solidFill>
                <a:schemeClr val="tx1"/>
              </a:solidFill>
              <a:round/>
              <a:tailEnd type="triangle" w="med" len="med"/>
            </a:ln>
            <a:effectLst/>
          </p:spPr>
          <p:txBody>
            <a:bodyPr wrap="none" anchor="ctr"/>
            <a:lstStyle/>
            <a:p>
              <a:pPr algn="ctr" eaLnBrk="1" hangingPunct="1">
                <a:lnSpc>
                  <a:spcPct val="85000"/>
                </a:lnSpc>
                <a:spcBef>
                  <a:spcPct val="30000"/>
                </a:spcBef>
                <a:defRPr/>
              </a:pPr>
              <a:endParaRPr lang="en-US" sz="2800" b="1" dirty="0">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71" y="4613308"/>
              <a:ext cx="2406480" cy="17373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812" y="4507863"/>
              <a:ext cx="2199587" cy="1920240"/>
            </a:xfrm>
            <a:prstGeom prst="rect">
              <a:avLst/>
            </a:prstGeom>
          </p:spPr>
        </p:pic>
      </p:grpSp>
      <p:grpSp>
        <p:nvGrpSpPr>
          <p:cNvPr id="8" name="Group 7" descr="Click for Apple's 1984 Super Bowl Ad."/>
          <p:cNvGrpSpPr/>
          <p:nvPr/>
        </p:nvGrpSpPr>
        <p:grpSpPr>
          <a:xfrm>
            <a:off x="7287067" y="4624231"/>
            <a:ext cx="870053" cy="1179616"/>
            <a:chOff x="7287067" y="4624231"/>
            <a:chExt cx="870053" cy="1179616"/>
          </a:xfrm>
        </p:grpSpPr>
        <p:sp>
          <p:nvSpPr>
            <p:cNvPr id="392215" name="Text Box 23"/>
            <p:cNvSpPr txBox="1">
              <a:spLocks noChangeArrowheads="1"/>
            </p:cNvSpPr>
            <p:nvPr/>
          </p:nvSpPr>
          <p:spPr bwMode="auto">
            <a:xfrm>
              <a:off x="7287067" y="4624231"/>
              <a:ext cx="768350" cy="292100"/>
            </a:xfrm>
            <a:prstGeom prst="rect">
              <a:avLst/>
            </a:prstGeom>
            <a:noFill/>
            <a:ln>
              <a:noFill/>
            </a:ln>
            <a:effectLst/>
          </p:spPr>
          <p:txBody>
            <a:bodyPr wrap="none" anchor="ctr" anchorCtr="1"/>
            <a:lstStyle/>
            <a:p>
              <a:pPr algn="ctr" eaLnBrk="1" hangingPunct="1">
                <a:lnSpc>
                  <a:spcPct val="85000"/>
                </a:lnSpc>
                <a:spcBef>
                  <a:spcPct val="30000"/>
                </a:spcBef>
              </a:pPr>
              <a:r>
                <a:rPr lang="en-US" sz="1800" b="1" dirty="0"/>
                <a:t>Apple’s</a:t>
              </a:r>
              <a:br>
                <a:rPr lang="en-US" sz="1800" b="1" dirty="0"/>
              </a:br>
              <a:r>
                <a:rPr lang="en-US" sz="1800" b="1" dirty="0"/>
                <a:t>1984 Super Bowl Ad</a:t>
              </a:r>
            </a:p>
          </p:txBody>
        </p:sp>
        <p:pic>
          <p:nvPicPr>
            <p:cNvPr id="14" name="Picture 1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607" y="5041847"/>
              <a:ext cx="798513" cy="762000"/>
            </a:xfrm>
            <a:prstGeom prst="rect">
              <a:avLst/>
            </a:prstGeom>
            <a:noFill/>
            <a:ln>
              <a:noFill/>
            </a:ln>
          </p:spPr>
        </p:pic>
      </p:grpSp>
    </p:spTree>
  </p:cSld>
  <p:clrMapOvr>
    <a:masterClrMapping/>
  </p:clrMapOvr>
  <p:transition spd="me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sz="2800" b="1" dirty="0">
              <a:solidFill>
                <a:srgbClr val="A50532"/>
              </a:solidFill>
            </a:endParaRPr>
          </a:p>
        </p:txBody>
      </p:sp>
      <p:sp>
        <p:nvSpPr>
          <p:cNvPr id="3" name="Title 2"/>
          <p:cNvSpPr>
            <a:spLocks noGrp="1"/>
          </p:cNvSpPr>
          <p:nvPr>
            <p:ph type="title"/>
          </p:nvPr>
        </p:nvSpPr>
        <p:spPr/>
        <p:txBody>
          <a:bodyPr/>
          <a:lstStyle/>
          <a:p>
            <a:r>
              <a:rPr lang="en-US" sz="3200" b="1" dirty="0">
                <a:solidFill>
                  <a:srgbClr val="A50532"/>
                </a:solidFill>
              </a:rPr>
              <a:t>POSITIONING THE PRODUCT </a:t>
            </a:r>
            <a:r>
              <a:rPr lang="en-US" sz="1800" b="1" dirty="0">
                <a:solidFill>
                  <a:srgbClr val="A50532"/>
                </a:solidFill>
              </a:rPr>
              <a:t>(1 of 3)</a:t>
            </a:r>
            <a:endParaRPr lang="en-US" sz="1800" dirty="0"/>
          </a:p>
        </p:txBody>
      </p:sp>
      <p:sp>
        <p:nvSpPr>
          <p:cNvPr id="4" name="Content Placeholder 3"/>
          <p:cNvSpPr>
            <a:spLocks noGrp="1"/>
          </p:cNvSpPr>
          <p:nvPr>
            <p:ph idx="1"/>
          </p:nvPr>
        </p:nvSpPr>
        <p:spPr/>
        <p:txBody>
          <a:bodyPr/>
          <a:lstStyle/>
          <a:p>
            <a:r>
              <a:rPr lang="en-US" b="1" dirty="0">
                <a:solidFill>
                  <a:srgbClr val="0064FF"/>
                </a:solidFill>
                <a:hlinkClick r:id="rId3" action="ppaction://hlinksldjump"/>
              </a:rPr>
              <a:t>Product Positioning</a:t>
            </a:r>
            <a:endParaRPr lang="en-US" b="1" dirty="0">
              <a:solidFill>
                <a:srgbClr val="0064FF"/>
              </a:solidFill>
            </a:endParaRPr>
          </a:p>
          <a:p>
            <a:r>
              <a:rPr lang="en-US" b="1" dirty="0">
                <a:solidFill>
                  <a:srgbClr val="0064FF"/>
                </a:solidFill>
                <a:hlinkClick r:id="rId4" action="ppaction://hlinksldjump"/>
              </a:rPr>
              <a:t>Product Repositioning</a:t>
            </a:r>
            <a:endParaRPr lang="en-US" b="1" dirty="0">
              <a:solidFill>
                <a:srgbClr val="0064FF"/>
              </a:solidFill>
            </a:endParaRPr>
          </a:p>
          <a:p>
            <a:r>
              <a:rPr lang="en-US" b="1" dirty="0"/>
              <a:t>Two Approaches to Product Positioning</a:t>
            </a:r>
          </a:p>
          <a:p>
            <a:pPr lvl="1"/>
            <a:r>
              <a:rPr lang="en-US" b="1" dirty="0"/>
              <a:t>Head-to-Head Positioning</a:t>
            </a:r>
            <a:endParaRPr lang="en-US" b="1" dirty="0">
              <a:solidFill>
                <a:srgbClr val="0064FF"/>
              </a:solidFill>
            </a:endParaRPr>
          </a:p>
          <a:p>
            <a:pPr lvl="1"/>
            <a:r>
              <a:rPr lang="en-US" b="1" dirty="0"/>
              <a:t>Differentiation Positioning</a:t>
            </a:r>
          </a:p>
          <a:p>
            <a:r>
              <a:rPr lang="en-US" b="1" dirty="0"/>
              <a:t>Crafting a Formal Positioning Statement</a:t>
            </a:r>
            <a:endParaRPr lang="en-US" dirty="0"/>
          </a:p>
        </p:txBody>
      </p:sp>
      <p:pic>
        <p:nvPicPr>
          <p:cNvPr id="2" name="Picture 1" descr="28b4f14ee1a10b40d643737b6f.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683" y="2827865"/>
            <a:ext cx="1619532" cy="2015067"/>
          </a:xfrm>
          <a:prstGeom prst="rect">
            <a:avLst/>
          </a:prstGeom>
        </p:spPr>
      </p:pic>
    </p:spTree>
  </p:cSld>
  <p:clrMapOvr>
    <a:masterClrMapping/>
  </p:clrMapOvr>
  <p:transition spd="me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sz="2800" b="1" dirty="0">
              <a:solidFill>
                <a:srgbClr val="A50532"/>
              </a:solidFill>
            </a:endParaRPr>
          </a:p>
        </p:txBody>
      </p:sp>
      <p:sp>
        <p:nvSpPr>
          <p:cNvPr id="3" name="Title 2"/>
          <p:cNvSpPr>
            <a:spLocks noGrp="1"/>
          </p:cNvSpPr>
          <p:nvPr>
            <p:ph type="title"/>
          </p:nvPr>
        </p:nvSpPr>
        <p:spPr/>
        <p:txBody>
          <a:bodyPr/>
          <a:lstStyle/>
          <a:p>
            <a:r>
              <a:rPr lang="en-US" sz="3200" b="1" dirty="0">
                <a:solidFill>
                  <a:srgbClr val="A50532"/>
                </a:solidFill>
              </a:rPr>
              <a:t>POSITIONING THE PRODUCT </a:t>
            </a:r>
            <a:r>
              <a:rPr lang="en-US" sz="1800" b="1" dirty="0">
                <a:solidFill>
                  <a:srgbClr val="A50532"/>
                </a:solidFill>
              </a:rPr>
              <a:t>(2 of 3)</a:t>
            </a:r>
            <a:endParaRPr lang="en-US" sz="1800" dirty="0"/>
          </a:p>
        </p:txBody>
      </p:sp>
      <p:sp>
        <p:nvSpPr>
          <p:cNvPr id="4" name="Content Placeholder 3"/>
          <p:cNvSpPr>
            <a:spLocks noGrp="1"/>
          </p:cNvSpPr>
          <p:nvPr>
            <p:ph idx="1"/>
          </p:nvPr>
        </p:nvSpPr>
        <p:spPr>
          <a:xfrm>
            <a:off x="453231" y="1284890"/>
            <a:ext cx="8229600" cy="4942489"/>
          </a:xfrm>
        </p:spPr>
        <p:txBody>
          <a:bodyPr/>
          <a:lstStyle/>
          <a:p>
            <a:r>
              <a:rPr lang="en-US" b="1" dirty="0"/>
              <a:t>Product Positioning Using Perceptual Maps</a:t>
            </a:r>
          </a:p>
          <a:p>
            <a:pPr marL="971550" lvl="1" indent="-514350">
              <a:buFont typeface="+mj-lt"/>
              <a:buAutoNum type="arabicPeriod"/>
            </a:pPr>
            <a:r>
              <a:rPr lang="en-US" b="1" dirty="0"/>
              <a:t>Identify Important Attributes for a Product or Brand Class</a:t>
            </a:r>
          </a:p>
          <a:p>
            <a:pPr marL="971550" lvl="1" indent="-514350">
              <a:buFont typeface="+mj-lt"/>
              <a:buAutoNum type="arabicPeriod"/>
            </a:pPr>
            <a:r>
              <a:rPr lang="en-US" b="1" dirty="0"/>
              <a:t>Customers</a:t>
            </a:r>
            <a:r>
              <a:rPr lang="ja-JP" altLang="en-US" b="1" dirty="0"/>
              <a:t>’</a:t>
            </a:r>
            <a:r>
              <a:rPr lang="en-US" altLang="ja-JP" b="1" dirty="0"/>
              <a:t> Ratings of Competing Products or Brands on These Attributes</a:t>
            </a:r>
            <a:endParaRPr lang="en-US" b="1" dirty="0"/>
          </a:p>
          <a:p>
            <a:pPr marL="971550" lvl="1" indent="-514350">
              <a:buFont typeface="+mj-lt"/>
              <a:buAutoNum type="arabicPeriod"/>
            </a:pPr>
            <a:r>
              <a:rPr lang="en-US" b="1" dirty="0"/>
              <a:t>Customer</a:t>
            </a:r>
            <a:r>
              <a:rPr lang="en-US" altLang="ja-JP" b="1" dirty="0"/>
              <a:t>s’ Ratings of the Company’s Products or Brands on These Attributes</a:t>
            </a:r>
          </a:p>
          <a:p>
            <a:pPr marL="971550" lvl="1" indent="-514350">
              <a:buFont typeface="+mj-lt"/>
              <a:buAutoNum type="arabicPeriod"/>
            </a:pPr>
            <a:r>
              <a:rPr lang="en-US" b="1" dirty="0"/>
              <a:t>Reposition the Company’</a:t>
            </a:r>
            <a:r>
              <a:rPr lang="en-US" altLang="ja-JP" b="1" dirty="0"/>
              <a:t>s Products or Brands in the Minds of Consumers</a:t>
            </a:r>
            <a:endParaRPr lang="en-US" dirty="0"/>
          </a:p>
        </p:txBody>
      </p:sp>
    </p:spTree>
  </p:cSld>
  <p:clrMapOvr>
    <a:masterClrMapping/>
  </p:clrMapOvr>
  <p:transition spd="me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457200" algn="ctr" eaLnBrk="1" hangingPunct="1"/>
            <a:endParaRPr lang="en-US" sz="2800" b="1" dirty="0">
              <a:solidFill>
                <a:srgbClr val="A50532"/>
              </a:solidFill>
            </a:endParaRPr>
          </a:p>
        </p:txBody>
      </p:sp>
      <p:sp>
        <p:nvSpPr>
          <p:cNvPr id="4" name="Title 3"/>
          <p:cNvSpPr>
            <a:spLocks noGrp="1"/>
          </p:cNvSpPr>
          <p:nvPr>
            <p:ph type="title"/>
          </p:nvPr>
        </p:nvSpPr>
        <p:spPr/>
        <p:txBody>
          <a:bodyPr/>
          <a:lstStyle/>
          <a:p>
            <a:r>
              <a:rPr lang="en-US" sz="3200" b="1" dirty="0">
                <a:solidFill>
                  <a:srgbClr val="A50532"/>
                </a:solidFill>
              </a:rPr>
              <a:t>POSITIONING THE PRODUCT </a:t>
            </a:r>
            <a:r>
              <a:rPr lang="en-US" sz="1800" b="1" dirty="0">
                <a:solidFill>
                  <a:srgbClr val="A50532"/>
                </a:solidFill>
              </a:rPr>
              <a:t>(3 of 3)</a:t>
            </a:r>
            <a:endParaRPr lang="en-US" sz="1800" dirty="0"/>
          </a:p>
        </p:txBody>
      </p:sp>
      <p:sp>
        <p:nvSpPr>
          <p:cNvPr id="5" name="Content Placeholder 4"/>
          <p:cNvSpPr>
            <a:spLocks noGrp="1"/>
          </p:cNvSpPr>
          <p:nvPr>
            <p:ph idx="1"/>
          </p:nvPr>
        </p:nvSpPr>
        <p:spPr>
          <a:xfrm>
            <a:off x="228600" y="1380548"/>
            <a:ext cx="8229600" cy="4525963"/>
          </a:xfrm>
        </p:spPr>
        <p:txBody>
          <a:bodyPr/>
          <a:lstStyle/>
          <a:p>
            <a:r>
              <a:rPr lang="en-US" sz="2800" b="1" dirty="0">
                <a:solidFill>
                  <a:srgbClr val="0064FF"/>
                </a:solidFill>
                <a:hlinkClick r:id="rId3" action="ppaction://hlinksldjump"/>
              </a:rPr>
              <a:t>Perceptual Map</a:t>
            </a:r>
            <a:endParaRPr lang="en-US" sz="2800" b="1" dirty="0">
              <a:solidFill>
                <a:srgbClr val="0064FF"/>
              </a:solidFill>
            </a:endParaRPr>
          </a:p>
          <a:p>
            <a:r>
              <a:rPr lang="en-US" sz="2800" b="1" dirty="0"/>
              <a:t>A Perceptual Map to Reposition</a:t>
            </a:r>
            <a:br>
              <a:rPr lang="en-US" sz="2800" b="1" dirty="0"/>
            </a:br>
            <a:r>
              <a:rPr lang="en-US" sz="2800" b="1" dirty="0"/>
              <a:t>Chocolate Milk for Adults</a:t>
            </a:r>
          </a:p>
          <a:p>
            <a:pPr lvl="1"/>
            <a:r>
              <a:rPr lang="en-US" sz="2400" b="1" dirty="0"/>
              <a:t>Identify Important Attributes for Adult Drinks</a:t>
            </a:r>
          </a:p>
          <a:p>
            <a:pPr lvl="1"/>
            <a:r>
              <a:rPr lang="en-US" sz="2400" b="1" dirty="0"/>
              <a:t>Discover How Adults See Competing Drinks</a:t>
            </a:r>
          </a:p>
          <a:p>
            <a:pPr lvl="1"/>
            <a:r>
              <a:rPr lang="en-US" sz="2400" b="1" dirty="0"/>
              <a:t>Discover How Customers See Chocolate Milk</a:t>
            </a:r>
          </a:p>
          <a:p>
            <a:pPr lvl="1"/>
            <a:r>
              <a:rPr lang="en-US" sz="2400" b="1" dirty="0"/>
              <a:t>Reposition Chocolate Milk to Make It More</a:t>
            </a:r>
            <a:br>
              <a:rPr lang="en-US" sz="2400" b="1" dirty="0"/>
            </a:br>
            <a:r>
              <a:rPr lang="en-US" sz="2400" b="1" dirty="0"/>
              <a:t>Appealing to Adults</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05" y="4574654"/>
            <a:ext cx="2419680" cy="2010498"/>
          </a:xfrm>
          <a:prstGeom prst="rect">
            <a:avLst/>
          </a:prstGeom>
        </p:spPr>
      </p:pic>
    </p:spTree>
  </p:cSld>
  <p:clrMapOvr>
    <a:masterClrMapping/>
  </p:clrMapOvr>
  <p:transition spd="me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8-7</a:t>
            </a:r>
            <a:r>
              <a:rPr lang="en-US" sz="2800" b="1" dirty="0"/>
              <a:t>  The strategy American dairies are using to reposition chocolate milk to reach adults.</a:t>
            </a:r>
            <a:endParaRPr lang="en-US" sz="2800" dirty="0"/>
          </a:p>
        </p:txBody>
      </p:sp>
      <p:pic>
        <p:nvPicPr>
          <p:cNvPr id="6" name="Content Placeholder 5" descr="A graphic shows an example of repositioning chocolate milk from a children's drink to an adult drink."/>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 y="1395067"/>
            <a:ext cx="8674100" cy="4839896"/>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9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AutoShape 2"/>
          <p:cNvSpPr>
            <a:spLocks noChangeArrowheads="1"/>
          </p:cNvSpPr>
          <p:nvPr/>
        </p:nvSpPr>
        <p:spPr bwMode="auto">
          <a:xfrm>
            <a:off x="88900" y="160338"/>
            <a:ext cx="8958263" cy="18288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3200" b="1" dirty="0">
              <a:solidFill>
                <a:srgbClr val="A50532"/>
              </a:solidFill>
            </a:endParaRPr>
          </a:p>
        </p:txBody>
      </p:sp>
      <p:sp>
        <p:nvSpPr>
          <p:cNvPr id="4" name="Title 3"/>
          <p:cNvSpPr>
            <a:spLocks noGrp="1"/>
          </p:cNvSpPr>
          <p:nvPr>
            <p:ph type="title"/>
          </p:nvPr>
        </p:nvSpPr>
        <p:spPr/>
        <p:txBody>
          <a:bodyPr/>
          <a:lstStyle/>
          <a:p>
            <a:pPr eaLnBrk="1" hangingPunct="1"/>
            <a:r>
              <a:rPr lang="en-US" sz="4000" b="1" dirty="0">
                <a:solidFill>
                  <a:srgbClr val="007800"/>
                </a:solidFill>
              </a:rPr>
              <a:t>VIDEO CASE 8</a:t>
            </a:r>
            <a:br>
              <a:rPr lang="en-US" sz="3200" dirty="0">
                <a:latin typeface="Cantoria MT Std" charset="0"/>
              </a:rPr>
            </a:br>
            <a:r>
              <a:rPr lang="en-US" sz="3200" b="1" dirty="0">
                <a:solidFill>
                  <a:srgbClr val="A50532"/>
                </a:solidFill>
              </a:rPr>
              <a:t>PRINCE SPORTS, INC.: TENNIS RACQUETS FOR EVERY SEGMENT</a:t>
            </a:r>
            <a:endParaRPr lang="en-US" sz="3200" dirty="0"/>
          </a:p>
        </p:txBody>
      </p:sp>
      <p:pic>
        <p:nvPicPr>
          <p:cNvPr id="3" name="Picture 2" descr="A photo of a Prince tennis racqu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34" y="2425084"/>
            <a:ext cx="3164566" cy="3900395"/>
          </a:xfrm>
          <a:prstGeom prst="rect">
            <a:avLst/>
          </a:prstGeom>
        </p:spPr>
      </p:pic>
      <p:grpSp>
        <p:nvGrpSpPr>
          <p:cNvPr id="5" name="Group 4" descr="Click for the Prince video case."/>
          <p:cNvGrpSpPr/>
          <p:nvPr/>
        </p:nvGrpSpPr>
        <p:grpSpPr>
          <a:xfrm>
            <a:off x="6271702" y="5394146"/>
            <a:ext cx="2193870" cy="1108358"/>
            <a:chOff x="6271702" y="5394146"/>
            <a:chExt cx="2193870" cy="1108358"/>
          </a:xfrm>
        </p:grpSpPr>
        <p:pic>
          <p:nvPicPr>
            <p:cNvPr id="7" name="Picture 1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6379" y="5740504"/>
              <a:ext cx="798513" cy="762000"/>
            </a:xfrm>
            <a:prstGeom prst="rect">
              <a:avLst/>
            </a:prstGeom>
            <a:noFill/>
            <a:ln>
              <a:noFill/>
            </a:ln>
          </p:spPr>
        </p:pic>
        <p:sp>
          <p:nvSpPr>
            <p:cNvPr id="2" name="TextBox 1"/>
            <p:cNvSpPr txBox="1"/>
            <p:nvPr/>
          </p:nvSpPr>
          <p:spPr>
            <a:xfrm>
              <a:off x="6271702" y="5394146"/>
              <a:ext cx="2193870" cy="369332"/>
            </a:xfrm>
            <a:prstGeom prst="rect">
              <a:avLst/>
            </a:prstGeom>
            <a:noFill/>
          </p:spPr>
          <p:txBody>
            <a:bodyPr wrap="none" rtlCol="0">
              <a:spAutoFit/>
            </a:bodyPr>
            <a:lstStyle/>
            <a:p>
              <a:pPr algn="ctr"/>
              <a:r>
                <a:rPr lang="en-US" sz="1800" b="1" dirty="0"/>
                <a:t>Prince Video Case</a:t>
              </a:r>
            </a:p>
          </p:txBody>
        </p:sp>
      </p:grpSp>
    </p:spTree>
  </p:cSld>
  <p:clrMapOvr>
    <a:masterClrMapping/>
  </p:clrMapOvr>
  <p:transition spd="me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9471"/>
            <a:ext cx="8229600" cy="1143000"/>
          </a:xfrm>
        </p:spPr>
        <p:txBody>
          <a:bodyPr/>
          <a:lstStyle/>
          <a:p>
            <a:pPr algn="l"/>
            <a:r>
              <a:rPr lang="en-US" sz="3200" dirty="0">
                <a:solidFill>
                  <a:srgbClr val="7493E2"/>
                </a:solidFill>
                <a:effectLst>
                  <a:outerShdw blurRad="38100" dist="38100" dir="2700000" algn="tl">
                    <a:srgbClr val="DDDDDD"/>
                  </a:outerShdw>
                </a:effectLst>
                <a:ea typeface="ヒラギノ角ゴ Pro W3" charset="0"/>
                <a:cs typeface="ヒラギノ角ゴ Pro W3" charset="0"/>
              </a:rPr>
              <a:t>FIGURE 1</a:t>
            </a:r>
            <a:r>
              <a:rPr lang="en-US" sz="3200" b="1" dirty="0">
                <a:ea typeface="ヒラギノ角ゴ Pro W3" charset="0"/>
                <a:cs typeface="ヒラギノ角ゴ Pro W3" charset="0"/>
              </a:rPr>
              <a:t>  </a:t>
            </a:r>
            <a:r>
              <a:rPr lang="en-US" sz="3200" b="1" dirty="0">
                <a:solidFill>
                  <a:srgbClr val="A50532"/>
                </a:solidFill>
                <a:ea typeface="ヒラギノ角ゴ Pro W3" charset="0"/>
                <a:cs typeface="ヒラギノ角ゴ Pro W3" charset="0"/>
              </a:rPr>
              <a:t>Prince targets racquets at specific market segments</a:t>
            </a:r>
            <a:endParaRPr lang="en-US" sz="3200" dirty="0"/>
          </a:p>
        </p:txBody>
      </p:sp>
      <p:graphicFrame>
        <p:nvGraphicFramePr>
          <p:cNvPr id="2" name="Table 1"/>
          <p:cNvGraphicFramePr>
            <a:graphicFrameLocks noGrp="1"/>
          </p:cNvGraphicFramePr>
          <p:nvPr/>
        </p:nvGraphicFramePr>
        <p:xfrm>
          <a:off x="282634" y="1286027"/>
          <a:ext cx="8611983" cy="4980706"/>
        </p:xfrm>
        <a:graphic>
          <a:graphicData uri="http://schemas.openxmlformats.org/drawingml/2006/table">
            <a:tbl>
              <a:tblPr firstRow="1" bandRow="1">
                <a:tableStyleId>{5C22544A-7EE6-4342-B048-85BDC9FD1C3A}</a:tableStyleId>
              </a:tblPr>
              <a:tblGrid>
                <a:gridCol w="1230283">
                  <a:extLst>
                    <a:ext uri="{9D8B030D-6E8A-4147-A177-3AD203B41FA5}">
                      <a16:colId xmlns:a16="http://schemas.microsoft.com/office/drawing/2014/main" val="20000"/>
                    </a:ext>
                  </a:extLst>
                </a:gridCol>
                <a:gridCol w="1230283">
                  <a:extLst>
                    <a:ext uri="{9D8B030D-6E8A-4147-A177-3AD203B41FA5}">
                      <a16:colId xmlns:a16="http://schemas.microsoft.com/office/drawing/2014/main" val="20001"/>
                    </a:ext>
                  </a:extLst>
                </a:gridCol>
                <a:gridCol w="1395261">
                  <a:extLst>
                    <a:ext uri="{9D8B030D-6E8A-4147-A177-3AD203B41FA5}">
                      <a16:colId xmlns:a16="http://schemas.microsoft.com/office/drawing/2014/main" val="20002"/>
                    </a:ext>
                  </a:extLst>
                </a:gridCol>
                <a:gridCol w="1144922">
                  <a:extLst>
                    <a:ext uri="{9D8B030D-6E8A-4147-A177-3AD203B41FA5}">
                      <a16:colId xmlns:a16="http://schemas.microsoft.com/office/drawing/2014/main" val="20003"/>
                    </a:ext>
                  </a:extLst>
                </a:gridCol>
                <a:gridCol w="1150668">
                  <a:extLst>
                    <a:ext uri="{9D8B030D-6E8A-4147-A177-3AD203B41FA5}">
                      <a16:colId xmlns:a16="http://schemas.microsoft.com/office/drawing/2014/main" val="20004"/>
                    </a:ext>
                  </a:extLst>
                </a:gridCol>
                <a:gridCol w="1230283">
                  <a:extLst>
                    <a:ext uri="{9D8B030D-6E8A-4147-A177-3AD203B41FA5}">
                      <a16:colId xmlns:a16="http://schemas.microsoft.com/office/drawing/2014/main" val="20005"/>
                    </a:ext>
                  </a:extLst>
                </a:gridCol>
                <a:gridCol w="1230283">
                  <a:extLst>
                    <a:ext uri="{9D8B030D-6E8A-4147-A177-3AD203B41FA5}">
                      <a16:colId xmlns:a16="http://schemas.microsoft.com/office/drawing/2014/main" val="20006"/>
                    </a:ext>
                  </a:extLst>
                </a:gridCol>
              </a:tblGrid>
              <a:tr h="684430">
                <a:tc>
                  <a:txBody>
                    <a:bodyPr/>
                    <a:lstStyle/>
                    <a:p>
                      <a:pPr algn="ctr"/>
                      <a:r>
                        <a:rPr lang="en-US" sz="1200" b="1" dirty="0">
                          <a:solidFill>
                            <a:srgbClr val="000000"/>
                          </a:solidFill>
                        </a:rPr>
                        <a:t>Main Segments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Subsegment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Characteristics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Brand Name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Length (Inches)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Unstrung Weight (Ounces)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200" dirty="0">
                          <a:solidFill>
                            <a:srgbClr val="000000"/>
                          </a:solidFill>
                        </a:rPr>
                        <a:t>Head Size (Sq. In.)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4430">
                <a:tc>
                  <a:txBody>
                    <a:bodyPr/>
                    <a:lstStyle/>
                    <a:p>
                      <a:pPr algn="ctr"/>
                      <a:r>
                        <a:rPr lang="en-US" sz="1200" b="1" dirty="0"/>
                        <a:t>Performance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Precision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Touring professional</a:t>
                      </a:r>
                      <a:r>
                        <a:rPr lang="en-US" sz="1200" baseline="0" dirty="0"/>
                        <a:t> players</a:t>
                      </a:r>
                      <a:endParaRPr lang="en-US"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EXO3</a:t>
                      </a:r>
                    </a:p>
                    <a:p>
                      <a:pPr algn="ctr"/>
                      <a:r>
                        <a:rPr lang="en-US" sz="1200" dirty="0"/>
                        <a:t> Ignite 95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27.0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11.8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95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10001"/>
                  </a:ext>
                </a:extLst>
              </a:tr>
              <a:tr h="678574">
                <a:tc>
                  <a:txBody>
                    <a:bodyPr/>
                    <a:lstStyle/>
                    <a:p>
                      <a:pPr algn="ctr"/>
                      <a:endParaRPr lang="en-US" sz="1200" b="1"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Thunder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Competitive players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EXO3</a:t>
                      </a:r>
                    </a:p>
                    <a:p>
                      <a:pPr algn="ctr"/>
                      <a:r>
                        <a:rPr lang="en-US" sz="1200" dirty="0"/>
                        <a:t>Red 95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27.25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9.9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tc>
                  <a:txBody>
                    <a:bodyPr/>
                    <a:lstStyle/>
                    <a:p>
                      <a:pPr algn="ctr"/>
                      <a:r>
                        <a:rPr lang="en-US" sz="1200" dirty="0"/>
                        <a:t>105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10002"/>
                  </a:ext>
                </a:extLst>
              </a:tr>
              <a:tr h="684430">
                <a:tc>
                  <a:txBody>
                    <a:bodyPr/>
                    <a:lstStyle/>
                    <a:p>
                      <a:pPr algn="ctr"/>
                      <a:r>
                        <a:rPr lang="en-US" sz="1200" b="1" dirty="0"/>
                        <a:t>Recreational</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Small</a:t>
                      </a:r>
                      <a:r>
                        <a:rPr lang="en-US" sz="1200" baseline="0" dirty="0"/>
                        <a:t> head size</a:t>
                      </a:r>
                      <a:endParaRPr lang="en-US"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Forgiving racquet with added control</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AirO</a:t>
                      </a:r>
                    </a:p>
                    <a:p>
                      <a:pPr algn="ctr"/>
                      <a:r>
                        <a:rPr lang="en-US" sz="1200" dirty="0"/>
                        <a:t>Lightning MP</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27.0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9.9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100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extLst>
                  <a:ext uri="{0D108BD9-81ED-4DB2-BD59-A6C34878D82A}">
                    <a16:rowId xmlns:a16="http://schemas.microsoft.com/office/drawing/2014/main" val="10003"/>
                  </a:ext>
                </a:extLst>
              </a:tr>
              <a:tr h="684430">
                <a:tc>
                  <a:txBody>
                    <a:bodyPr/>
                    <a:lstStyle/>
                    <a:p>
                      <a:pPr algn="ctr"/>
                      <a:endParaRPr lang="en-US" sz="1200" b="1"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Larger</a:t>
                      </a:r>
                      <a:r>
                        <a:rPr lang="en-US" sz="1200" baseline="0" dirty="0"/>
                        <a:t> head size</a:t>
                      </a:r>
                      <a:endParaRPr lang="en-US"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Larger sweet spot and added power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AirO</a:t>
                      </a:r>
                    </a:p>
                    <a:p>
                      <a:pPr algn="ctr"/>
                      <a:r>
                        <a:rPr lang="en-US" sz="1200" dirty="0"/>
                        <a:t>Maria Lite OS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27.0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9.7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tc>
                  <a:txBody>
                    <a:bodyPr/>
                    <a:lstStyle/>
                    <a:p>
                      <a:pPr algn="ctr"/>
                      <a:r>
                        <a:rPr lang="en-US" sz="1200" dirty="0"/>
                        <a:t>110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99"/>
                    </a:solidFill>
                  </a:tcPr>
                </a:tc>
                <a:extLst>
                  <a:ext uri="{0D108BD9-81ED-4DB2-BD59-A6C34878D82A}">
                    <a16:rowId xmlns:a16="http://schemas.microsoft.com/office/drawing/2014/main" val="10004"/>
                  </a:ext>
                </a:extLst>
              </a:tr>
              <a:tr h="684430">
                <a:tc>
                  <a:txBody>
                    <a:bodyPr/>
                    <a:lstStyle/>
                    <a:p>
                      <a:pPr algn="ctr"/>
                      <a:r>
                        <a:rPr lang="en-US" sz="1200" b="1" dirty="0"/>
                        <a:t>Junior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More experiences young players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Ages 8-15</a:t>
                      </a:r>
                    </a:p>
                    <a:p>
                      <a:pPr algn="ctr"/>
                      <a:r>
                        <a:rPr lang="en-US" sz="1200" dirty="0"/>
                        <a:t>Shorter and lighter racquet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AirO</a:t>
                      </a:r>
                    </a:p>
                    <a:p>
                      <a:pPr algn="ctr"/>
                      <a:r>
                        <a:rPr lang="en-US" sz="1200" dirty="0"/>
                        <a:t>Team Maria 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23.0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8.1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100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5"/>
                  </a:ext>
                </a:extLst>
              </a:tr>
              <a:tr h="879982">
                <a:tc>
                  <a:txBody>
                    <a:bodyPr/>
                    <a:lstStyle/>
                    <a:p>
                      <a:pPr algn="ctr"/>
                      <a:endParaRPr lang="en-US" sz="1200" b="1"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Beginner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Ages 5-11</a:t>
                      </a:r>
                    </a:p>
                    <a:p>
                      <a:pPr algn="ctr"/>
                      <a:r>
                        <a:rPr lang="en-US" sz="1200" dirty="0"/>
                        <a:t>Much shorter and lighter</a:t>
                      </a:r>
                      <a:r>
                        <a:rPr lang="en-US" sz="1200" baseline="0" dirty="0"/>
                        <a:t> racquet</a:t>
                      </a:r>
                      <a:endParaRPr lang="en-US" sz="12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Air Team</a:t>
                      </a:r>
                    </a:p>
                    <a:p>
                      <a:pPr algn="ctr"/>
                      <a:r>
                        <a:rPr lang="en-US" sz="1200" dirty="0"/>
                        <a:t>Maria 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19.0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7.1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ctr"/>
                      <a:r>
                        <a:rPr lang="en-US" sz="1200" dirty="0"/>
                        <a:t>82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4000" b="1" dirty="0">
              <a:solidFill>
                <a:schemeClr val="accent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(1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a:pPr>
            <a:r>
              <a:rPr lang="en-US" sz="3600" dirty="0"/>
              <a:t>In the 21</a:t>
            </a:r>
            <a:r>
              <a:rPr lang="en-US" sz="3600" baseline="30000" dirty="0"/>
              <a:t>st</a:t>
            </a:r>
            <a:r>
              <a:rPr lang="en-US" sz="3600" dirty="0"/>
              <a:t> century, what trends in the environmental forces (social, economic, technological, competitive, and regulatory) (</a:t>
            </a:r>
            <a:r>
              <a:rPr lang="en-US" sz="3600" i="1" dirty="0"/>
              <a:t>a</a:t>
            </a:r>
            <a:r>
              <a:rPr lang="en-US" sz="3600" dirty="0"/>
              <a:t>) work for and (</a:t>
            </a:r>
            <a:r>
              <a:rPr lang="en-US" sz="3600" i="1" dirty="0"/>
              <a:t>b</a:t>
            </a:r>
            <a:r>
              <a:rPr lang="en-US" sz="3600" dirty="0"/>
              <a:t>) work against success for Prince Sports in the tennis industry?</a:t>
            </a:r>
            <a:endParaRPr lang="en-US" dirty="0"/>
          </a:p>
        </p:txBody>
      </p:sp>
    </p:spTree>
  </p:cSld>
  <p:clrMapOvr>
    <a:masterClrMapping/>
  </p:clrMapOvr>
  <p:transition spd="me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(2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2"/>
            </a:pPr>
            <a:r>
              <a:rPr lang="en-US" sz="3600" dirty="0"/>
              <a:t>Because sales of Prince Sports in tennis-related products depends heavily on growth of the tennis industry, what marketing activities might it use in the United States to promote tennis playing</a:t>
            </a:r>
            <a:r>
              <a:rPr lang="en-US" altLang="ja-JP" sz="3600" dirty="0"/>
              <a:t>?</a:t>
            </a:r>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57200" y="1638300"/>
            <a:ext cx="8226425" cy="4113213"/>
          </a:xfrm>
          <a:prstGeom prst="roundRect">
            <a:avLst>
              <a:gd name="adj" fmla="val 16667"/>
            </a:avLst>
          </a:prstGeom>
          <a:solidFill>
            <a:srgbClr val="FFF0C8">
              <a:alpha val="50000"/>
            </a:srgbClr>
          </a:solidFill>
          <a:ln w="31750">
            <a:solidFill>
              <a:srgbClr val="FF0000"/>
            </a:solidFill>
            <a:round/>
          </a:ln>
          <a:effectLst/>
        </p:spPr>
        <p:txBody>
          <a:bodyPr anchor="ctr"/>
          <a:lstStyle/>
          <a:p>
            <a:pPr algn="ctr" eaLnBrk="1" hangingPunct="1">
              <a:defRPr/>
            </a:pPr>
            <a:endParaRPr lang="en-US" sz="4000" b="1" dirty="0"/>
          </a:p>
        </p:txBody>
      </p:sp>
      <p:sp>
        <p:nvSpPr>
          <p:cNvPr id="6" name="Title 5"/>
          <p:cNvSpPr>
            <a:spLocks noGrp="1"/>
          </p:cNvSpPr>
          <p:nvPr>
            <p:ph type="title"/>
          </p:nvPr>
        </p:nvSpPr>
        <p:spPr>
          <a:xfrm>
            <a:off x="454026" y="2244725"/>
            <a:ext cx="8229600" cy="1143000"/>
          </a:xfrm>
        </p:spPr>
        <p:txBody>
          <a:bodyPr/>
          <a:lstStyle/>
          <a:p>
            <a:r>
              <a:rPr lang="en-US" sz="4800" b="1" dirty="0">
                <a:solidFill>
                  <a:srgbClr val="007800"/>
                </a:solidFill>
              </a:rPr>
              <a:t>IN-CLASS ACTIVITY 5-1</a:t>
            </a:r>
            <a:endParaRPr lang="en-US" dirty="0"/>
          </a:p>
        </p:txBody>
      </p:sp>
      <p:sp>
        <p:nvSpPr>
          <p:cNvPr id="7" name="Content Placeholder 6"/>
          <p:cNvSpPr>
            <a:spLocks noGrp="1"/>
          </p:cNvSpPr>
          <p:nvPr>
            <p:ph idx="1"/>
          </p:nvPr>
        </p:nvSpPr>
        <p:spPr>
          <a:xfrm>
            <a:off x="454025" y="3387725"/>
            <a:ext cx="8229600" cy="2087563"/>
          </a:xfrm>
        </p:spPr>
        <p:txBody>
          <a:bodyPr/>
          <a:lstStyle/>
          <a:p>
            <a:pPr algn="ctr" eaLnBrk="1" hangingPunct="1">
              <a:buNone/>
              <a:defRPr/>
            </a:pPr>
            <a:r>
              <a:rPr lang="en-US" sz="4000" b="1" dirty="0">
                <a:solidFill>
                  <a:srgbClr val="A50532"/>
                </a:solidFill>
              </a:rPr>
              <a:t>DAKTRONICS: REACHING AN ORGANIZATION’S BUYING CENTER</a:t>
            </a:r>
            <a:endParaRPr lang="en-US" sz="4000" dirty="0"/>
          </a:p>
        </p:txBody>
      </p:sp>
    </p:spTree>
  </p:cSld>
  <p:clrMapOvr>
    <a:masterClrMapping/>
  </p:clrMapOvr>
  <p:transition spd="me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(3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3"/>
            </a:pPr>
            <a:r>
              <a:rPr lang="en-US" sz="3600" dirty="0"/>
              <a:t>What promotional activities might Prince use to reach (</a:t>
            </a:r>
            <a:r>
              <a:rPr lang="en-US" sz="3600" i="1" dirty="0"/>
              <a:t>a</a:t>
            </a:r>
            <a:r>
              <a:rPr lang="en-US" sz="3600" dirty="0"/>
              <a:t>) recreational players and (</a:t>
            </a:r>
            <a:r>
              <a:rPr lang="en-US" sz="3600" i="1" dirty="0"/>
              <a:t>b</a:t>
            </a:r>
            <a:r>
              <a:rPr lang="en-US" sz="3600" dirty="0"/>
              <a:t>) junior players</a:t>
            </a:r>
            <a:r>
              <a:rPr lang="en-US" altLang="ja-JP" sz="3600" dirty="0"/>
              <a:t>?</a:t>
            </a:r>
            <a:endParaRPr lang="en-US" dirty="0"/>
          </a:p>
        </p:txBody>
      </p:sp>
    </p:spTree>
  </p:cSld>
  <p:clrMapOvr>
    <a:masterClrMapping/>
  </p:clrMapOvr>
  <p:transition spd="me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(4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4"/>
            </a:pPr>
            <a:r>
              <a:rPr lang="en-US" sz="3600" dirty="0"/>
              <a:t>What might Prince do to gain distribution and sales in (</a:t>
            </a:r>
            <a:r>
              <a:rPr lang="en-US" sz="3600" i="1" dirty="0"/>
              <a:t>a</a:t>
            </a:r>
            <a:r>
              <a:rPr lang="en-US" sz="3600" dirty="0"/>
              <a:t>) mass merchandisers like Target and Walmart and (</a:t>
            </a:r>
            <a:r>
              <a:rPr lang="en-US" sz="3600" i="1" dirty="0"/>
              <a:t>b</a:t>
            </a:r>
            <a:r>
              <a:rPr lang="en-US" sz="3600" dirty="0"/>
              <a:t>) specialty tennis shops?</a:t>
            </a:r>
            <a:endParaRPr lang="en-US" dirty="0"/>
          </a:p>
        </p:txBody>
      </p:sp>
    </p:spTree>
  </p:cSld>
  <p:clrMapOvr>
    <a:masterClrMapping/>
  </p:clrMapOvr>
  <p:transition spd="me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9</a:t>
            </a:r>
            <a:br>
              <a:rPr lang="en-US" sz="3200" b="1" dirty="0">
                <a:solidFill>
                  <a:srgbClr val="007800"/>
                </a:solidFill>
              </a:rPr>
            </a:br>
            <a:r>
              <a:rPr lang="en-US" sz="2800" b="1" dirty="0">
                <a:solidFill>
                  <a:srgbClr val="A50532"/>
                </a:solidFill>
              </a:rPr>
              <a:t>Prince Sports </a:t>
            </a:r>
            <a:r>
              <a:rPr lang="en-US" sz="1800" b="1" dirty="0">
                <a:solidFill>
                  <a:srgbClr val="A50532"/>
                </a:solidFill>
              </a:rPr>
              <a:t>(5 of 5)</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5"/>
            </a:pPr>
            <a:r>
              <a:rPr lang="en-US" sz="3200" dirty="0"/>
              <a:t>In reaching global markets outside the U.S., (</a:t>
            </a:r>
            <a:r>
              <a:rPr lang="en-US" sz="3200" i="1" dirty="0"/>
              <a:t>a</a:t>
            </a:r>
            <a:r>
              <a:rPr lang="en-US" sz="3200" dirty="0"/>
              <a:t>) what are some criteria that Prince should use to select countries in which to market aggressively, (</a:t>
            </a:r>
            <a:r>
              <a:rPr lang="en-US" sz="3200" i="1" dirty="0"/>
              <a:t>b</a:t>
            </a:r>
            <a:r>
              <a:rPr lang="en-US" sz="3200" dirty="0"/>
              <a:t>) what three or four countries meet these criteria best, and (</a:t>
            </a:r>
            <a:r>
              <a:rPr lang="en-US" sz="3200" i="1" dirty="0"/>
              <a:t>c</a:t>
            </a:r>
            <a:r>
              <a:rPr lang="en-US" sz="3200" dirty="0"/>
              <a:t>) what are some marketing actions Prince might use to reach these markets</a:t>
            </a:r>
            <a:r>
              <a:rPr lang="en-US" altLang="ja-JP" sz="3200" dirty="0"/>
              <a:t>?</a:t>
            </a:r>
            <a:endParaRPr lang="en-US" dirty="0"/>
          </a:p>
        </p:txBody>
      </p:sp>
    </p:spTree>
  </p:cSld>
  <p:clrMapOvr>
    <a:masterClrMapping/>
  </p:clrMapOvr>
  <p:transition spd="me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63550" y="1544109"/>
            <a:ext cx="8226425" cy="4113213"/>
          </a:xfrm>
          <a:prstGeom prst="roundRect">
            <a:avLst>
              <a:gd name="adj" fmla="val 16667"/>
            </a:avLst>
          </a:prstGeom>
          <a:solidFill>
            <a:srgbClr val="FFF0C8">
              <a:alpha val="50000"/>
            </a:srgbClr>
          </a:solidFill>
          <a:ln w="31750">
            <a:solidFill>
              <a:srgbClr val="FF0000"/>
            </a:solidFill>
            <a:round/>
          </a:ln>
          <a:effectLst/>
        </p:spPr>
        <p:txBody>
          <a:bodyPr anchor="ctr"/>
          <a:lstStyle/>
          <a:p>
            <a:pPr algn="ctr" eaLnBrk="1" hangingPunct="1"/>
            <a:endParaRPr lang="en-US" sz="4000" b="1" dirty="0"/>
          </a:p>
        </p:txBody>
      </p:sp>
      <p:sp>
        <p:nvSpPr>
          <p:cNvPr id="6" name="Title 5"/>
          <p:cNvSpPr>
            <a:spLocks noGrp="1"/>
          </p:cNvSpPr>
          <p:nvPr>
            <p:ph type="title"/>
          </p:nvPr>
        </p:nvSpPr>
        <p:spPr>
          <a:xfrm>
            <a:off x="463550" y="2366434"/>
            <a:ext cx="8229600" cy="1143000"/>
          </a:xfrm>
        </p:spPr>
        <p:txBody>
          <a:bodyPr/>
          <a:lstStyle/>
          <a:p>
            <a:r>
              <a:rPr lang="en-US" sz="4800" b="1" dirty="0">
                <a:solidFill>
                  <a:srgbClr val="007800"/>
                </a:solidFill>
              </a:rPr>
              <a:t>IN-CLASS ACTIVITY 8-1</a:t>
            </a:r>
            <a:endParaRPr lang="en-US" dirty="0"/>
          </a:p>
        </p:txBody>
      </p:sp>
      <p:sp>
        <p:nvSpPr>
          <p:cNvPr id="3" name="Content Placeholder 2"/>
          <p:cNvSpPr>
            <a:spLocks noGrp="1"/>
          </p:cNvSpPr>
          <p:nvPr>
            <p:ph idx="1"/>
          </p:nvPr>
        </p:nvSpPr>
        <p:spPr>
          <a:xfrm>
            <a:off x="666913" y="3509435"/>
            <a:ext cx="7819698" cy="1871662"/>
          </a:xfrm>
        </p:spPr>
        <p:txBody>
          <a:bodyPr/>
          <a:lstStyle/>
          <a:p>
            <a:pPr marL="0" indent="0" algn="ctr" eaLnBrk="1" hangingPunct="1">
              <a:buNone/>
            </a:pPr>
            <a:r>
              <a:rPr lang="en-US" sz="4000" b="1" dirty="0">
                <a:solidFill>
                  <a:srgbClr val="A50532"/>
                </a:solidFill>
              </a:rPr>
              <a:t>HONEY NUT CHEERIOS</a:t>
            </a:r>
            <a:r>
              <a:rPr lang="en-US" sz="4000" b="1" baseline="30000" dirty="0">
                <a:solidFill>
                  <a:srgbClr val="A50532"/>
                </a:solidFill>
              </a:rPr>
              <a:t>®</a:t>
            </a:r>
            <a:r>
              <a:rPr lang="en-US" sz="4000" b="1" dirty="0">
                <a:solidFill>
                  <a:srgbClr val="A50532"/>
                </a:solidFill>
              </a:rPr>
              <a:t> MILK ‘N CEREAL BAR: IDENTIFYING PRODUCT GROUPS</a:t>
            </a:r>
            <a:endParaRPr lang="en-US" dirty="0"/>
          </a:p>
        </p:txBody>
      </p:sp>
    </p:spTree>
  </p:cSld>
  <p:clrMapOvr>
    <a:masterClrMapping/>
  </p:clrMapOvr>
  <p:transition spd="me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a:endParaRPr lang="en-US" sz="2800" b="1" dirty="0">
              <a:solidFill>
                <a:srgbClr val="A50532"/>
              </a:solidFill>
            </a:endParaRPr>
          </a:p>
        </p:txBody>
      </p:sp>
      <p:sp>
        <p:nvSpPr>
          <p:cNvPr id="3" name="Title 2"/>
          <p:cNvSpPr>
            <a:spLocks noGrp="1"/>
          </p:cNvSpPr>
          <p:nvPr>
            <p:ph type="title"/>
          </p:nvPr>
        </p:nvSpPr>
        <p:spPr/>
        <p:txBody>
          <a:bodyPr/>
          <a:lstStyle/>
          <a:p>
            <a:r>
              <a:rPr lang="en-US" sz="3200" b="1" dirty="0">
                <a:solidFill>
                  <a:srgbClr val="007800"/>
                </a:solidFill>
              </a:rPr>
              <a:t>ICA 8-1</a:t>
            </a:r>
            <a:br>
              <a:rPr lang="en-US" sz="3200" b="1" dirty="0">
                <a:solidFill>
                  <a:srgbClr val="007800"/>
                </a:solidFill>
              </a:rPr>
            </a:br>
            <a:r>
              <a:rPr lang="en-US" sz="2800" b="1" dirty="0">
                <a:solidFill>
                  <a:srgbClr val="A50532"/>
                </a:solidFill>
              </a:rPr>
              <a:t>Honey Nut Cheerios</a:t>
            </a:r>
            <a:r>
              <a:rPr lang="en-US" sz="2800" b="1" baseline="30000" dirty="0">
                <a:solidFill>
                  <a:srgbClr val="A50532"/>
                </a:solidFill>
              </a:rPr>
              <a:t>®</a:t>
            </a:r>
            <a:r>
              <a:rPr lang="en-US" sz="2800" b="1" dirty="0">
                <a:solidFill>
                  <a:srgbClr val="A50532"/>
                </a:solidFill>
              </a:rPr>
              <a:t> Milk </a:t>
            </a:r>
            <a:r>
              <a:rPr lang="ja-JP" altLang="en-US" sz="2800" b="1" dirty="0">
                <a:solidFill>
                  <a:srgbClr val="A50532"/>
                </a:solidFill>
              </a:rPr>
              <a:t>‘</a:t>
            </a:r>
            <a:r>
              <a:rPr lang="en-US" sz="2800" b="1" dirty="0">
                <a:solidFill>
                  <a:srgbClr val="A50532"/>
                </a:solidFill>
              </a:rPr>
              <a:t>N Cereal Bar</a:t>
            </a:r>
            <a:endParaRPr lang="en-US" sz="2800" dirty="0"/>
          </a:p>
        </p:txBody>
      </p:sp>
      <p:sp>
        <p:nvSpPr>
          <p:cNvPr id="4" name="Content Placeholder 3"/>
          <p:cNvSpPr>
            <a:spLocks noGrp="1"/>
          </p:cNvSpPr>
          <p:nvPr>
            <p:ph idx="1"/>
          </p:nvPr>
        </p:nvSpPr>
        <p:spPr/>
        <p:txBody>
          <a:bodyPr/>
          <a:lstStyle/>
          <a:p>
            <a:pPr marL="457200" indent="-457200">
              <a:buFont typeface="+mj-lt"/>
              <a:buAutoNum type="arabicPeriod"/>
            </a:pPr>
            <a:r>
              <a:rPr lang="en-US" b="1" dirty="0"/>
              <a:t>Discover process of categorization and how different people categorize the same objects in different ways.</a:t>
            </a:r>
          </a:p>
          <a:p>
            <a:pPr marL="457200" indent="-457200">
              <a:buFont typeface="+mj-lt"/>
              <a:buAutoNum type="arabicPeriod"/>
            </a:pPr>
            <a:r>
              <a:rPr lang="en-US" b="1" dirty="0"/>
              <a:t>Explore some of the reasons for these differences.</a:t>
            </a:r>
          </a:p>
          <a:p>
            <a:pPr marL="457200" indent="-457200">
              <a:buFont typeface="+mj-lt"/>
              <a:buAutoNum type="arabicPeriod"/>
            </a:pPr>
            <a:r>
              <a:rPr lang="en-US" b="1" dirty="0"/>
              <a:t>Understand the importance of categorization in identifying both market segments and competitors.</a:t>
            </a:r>
            <a:endParaRPr lang="en-US" dirty="0"/>
          </a:p>
        </p:txBody>
      </p:sp>
    </p:spTree>
  </p:cSld>
  <p:clrMapOvr>
    <a:masterClrMapping/>
  </p:clrMapOvr>
  <p:transition spd="me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60375" y="1753393"/>
            <a:ext cx="8226425" cy="4113213"/>
          </a:xfrm>
          <a:prstGeom prst="roundRect">
            <a:avLst>
              <a:gd name="adj" fmla="val 16667"/>
            </a:avLst>
          </a:prstGeom>
          <a:solidFill>
            <a:srgbClr val="FFF0C8">
              <a:alpha val="50000"/>
            </a:srgbClr>
          </a:solidFill>
          <a:ln w="31750">
            <a:solidFill>
              <a:srgbClr val="FF0000"/>
            </a:solidFill>
            <a:round/>
          </a:ln>
          <a:effectLst/>
        </p:spPr>
        <p:txBody>
          <a:bodyPr anchor="ctr"/>
          <a:lstStyle/>
          <a:p>
            <a:pPr algn="ctr" eaLnBrk="1" hangingPunct="1"/>
            <a:endParaRPr lang="en-US" sz="4000" b="1" dirty="0"/>
          </a:p>
        </p:txBody>
      </p:sp>
      <p:sp>
        <p:nvSpPr>
          <p:cNvPr id="6" name="Title 5"/>
          <p:cNvSpPr>
            <a:spLocks noGrp="1"/>
          </p:cNvSpPr>
          <p:nvPr>
            <p:ph type="title"/>
          </p:nvPr>
        </p:nvSpPr>
        <p:spPr>
          <a:xfrm>
            <a:off x="460375" y="2283618"/>
            <a:ext cx="8226425" cy="990600"/>
          </a:xfrm>
        </p:spPr>
        <p:txBody>
          <a:bodyPr/>
          <a:lstStyle/>
          <a:p>
            <a:r>
              <a:rPr lang="en-US" sz="4800" b="1" dirty="0">
                <a:solidFill>
                  <a:srgbClr val="007800"/>
                </a:solidFill>
              </a:rPr>
              <a:t>IN-CLASS ACTIVITY 8-2</a:t>
            </a:r>
            <a:endParaRPr lang="en-US" dirty="0"/>
          </a:p>
        </p:txBody>
      </p:sp>
      <p:sp>
        <p:nvSpPr>
          <p:cNvPr id="3" name="Content Placeholder 2"/>
          <p:cNvSpPr>
            <a:spLocks noGrp="1"/>
          </p:cNvSpPr>
          <p:nvPr>
            <p:ph idx="1"/>
          </p:nvPr>
        </p:nvSpPr>
        <p:spPr>
          <a:xfrm>
            <a:off x="693683" y="3274218"/>
            <a:ext cx="7866994" cy="2316162"/>
          </a:xfrm>
        </p:spPr>
        <p:txBody>
          <a:bodyPr/>
          <a:lstStyle/>
          <a:p>
            <a:pPr marL="0" indent="0" algn="ctr" eaLnBrk="1" hangingPunct="1">
              <a:buNone/>
            </a:pPr>
            <a:r>
              <a:rPr lang="en-US" sz="4000" b="1" dirty="0">
                <a:solidFill>
                  <a:srgbClr val="A50532"/>
                </a:solidFill>
              </a:rPr>
              <a:t>3M POST-IT</a:t>
            </a:r>
            <a:r>
              <a:rPr lang="en-US" sz="4000" b="1" baseline="30000" dirty="0">
                <a:solidFill>
                  <a:srgbClr val="A50532"/>
                </a:solidFill>
              </a:rPr>
              <a:t>®</a:t>
            </a:r>
            <a:r>
              <a:rPr lang="en-US" sz="4000" b="1" dirty="0">
                <a:solidFill>
                  <a:srgbClr val="A50532"/>
                </a:solidFill>
              </a:rPr>
              <a:t> FLAG + HIGHLIGHTER: PRODUCT POSITIONING FOR CONSUMERS AND RETAILERS</a:t>
            </a:r>
            <a:endParaRPr lang="en-US" sz="4000" dirty="0"/>
          </a:p>
        </p:txBody>
      </p:sp>
    </p:spTree>
  </p:cSld>
  <p:clrMapOvr>
    <a:masterClrMapping/>
  </p:clrMapOvr>
  <p:transition spd="me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a:endParaRPr lang="en-US" sz="2800" b="1" dirty="0">
              <a:solidFill>
                <a:srgbClr val="137813"/>
              </a:solidFill>
            </a:endParaRPr>
          </a:p>
        </p:txBody>
      </p:sp>
      <p:sp>
        <p:nvSpPr>
          <p:cNvPr id="5" name="Title 4"/>
          <p:cNvSpPr>
            <a:spLocks noGrp="1"/>
          </p:cNvSpPr>
          <p:nvPr>
            <p:ph type="title"/>
          </p:nvPr>
        </p:nvSpPr>
        <p:spPr/>
        <p:txBody>
          <a:bodyPr/>
          <a:lstStyle/>
          <a:p>
            <a:r>
              <a:rPr lang="en-US" sz="3200" b="1" dirty="0">
                <a:solidFill>
                  <a:srgbClr val="007800"/>
                </a:solidFill>
              </a:rPr>
              <a:t>ICA 8-2</a:t>
            </a:r>
            <a:br>
              <a:rPr lang="en-US" sz="3200" b="1" dirty="0">
                <a:solidFill>
                  <a:srgbClr val="007800"/>
                </a:solidFill>
              </a:rPr>
            </a:br>
            <a:r>
              <a:rPr lang="en-US" sz="2800" b="1" dirty="0">
                <a:solidFill>
                  <a:srgbClr val="A50532"/>
                </a:solidFill>
              </a:rPr>
              <a:t>3M Post-it</a:t>
            </a:r>
            <a:r>
              <a:rPr lang="en-US" sz="2800" b="1" baseline="30000" dirty="0">
                <a:solidFill>
                  <a:srgbClr val="A50532"/>
                </a:solidFill>
              </a:rPr>
              <a:t>®</a:t>
            </a:r>
            <a:r>
              <a:rPr lang="en-US" sz="2800" b="1" dirty="0">
                <a:solidFill>
                  <a:srgbClr val="A50532"/>
                </a:solidFill>
              </a:rPr>
              <a:t> Flag Highlighter Invention</a:t>
            </a:r>
            <a:endParaRPr lang="en-US" sz="2800" dirty="0"/>
          </a:p>
        </p:txBody>
      </p:sp>
      <p:sp>
        <p:nvSpPr>
          <p:cNvPr id="6" name="Content Placeholder 5"/>
          <p:cNvSpPr>
            <a:spLocks noGrp="1"/>
          </p:cNvSpPr>
          <p:nvPr>
            <p:ph idx="1"/>
          </p:nvPr>
        </p:nvSpPr>
        <p:spPr>
          <a:xfrm>
            <a:off x="457200" y="1600200"/>
            <a:ext cx="8229600" cy="3370811"/>
          </a:xfrm>
        </p:spPr>
        <p:txBody>
          <a:bodyPr/>
          <a:lstStyle/>
          <a:p>
            <a:pPr>
              <a:buFont typeface="Arial" panose="020B0604020202020204"/>
              <a:buChar char="•"/>
            </a:pPr>
            <a:r>
              <a:rPr lang="en-US" b="1" dirty="0"/>
              <a:t>Study 3M Flag Highlighters</a:t>
            </a:r>
          </a:p>
          <a:p>
            <a:pPr>
              <a:buFont typeface="Arial" panose="020B0604020202020204"/>
              <a:buChar char="•"/>
            </a:pPr>
            <a:r>
              <a:rPr lang="en-US" b="1" dirty="0"/>
              <a:t>Suggest Consumer Benefits and Retailer Benefits</a:t>
            </a:r>
          </a:p>
          <a:p>
            <a:pPr>
              <a:buFont typeface="Arial" panose="020B0604020202020204"/>
              <a:buChar char="•"/>
            </a:pPr>
            <a:r>
              <a:rPr lang="en-US" b="1" dirty="0"/>
              <a:t>Compose a Product Positioning Statement that Links it to 3M’s Branding Strategy for the Product</a:t>
            </a:r>
            <a:endParaRPr lang="en-US" dirty="0"/>
          </a:p>
        </p:txBody>
      </p:sp>
      <p:grpSp>
        <p:nvGrpSpPr>
          <p:cNvPr id="3" name="Group 2" descr="Click for the 3M Post-It flag highlighter ad."/>
          <p:cNvGrpSpPr/>
          <p:nvPr/>
        </p:nvGrpSpPr>
        <p:grpSpPr>
          <a:xfrm>
            <a:off x="663413" y="5346699"/>
            <a:ext cx="2931243" cy="762000"/>
            <a:chOff x="663413" y="5346699"/>
            <a:chExt cx="2931243" cy="762000"/>
          </a:xfrm>
        </p:grpSpPr>
        <p:pic>
          <p:nvPicPr>
            <p:cNvPr id="11"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6144" y="5346699"/>
              <a:ext cx="798512" cy="762000"/>
            </a:xfrm>
            <a:prstGeom prst="rect">
              <a:avLst/>
            </a:prstGeom>
            <a:noFill/>
          </p:spPr>
        </p:pic>
        <p:sp>
          <p:nvSpPr>
            <p:cNvPr id="4" name="TextBox 3"/>
            <p:cNvSpPr txBox="1"/>
            <p:nvPr/>
          </p:nvSpPr>
          <p:spPr>
            <a:xfrm>
              <a:off x="663413" y="5404534"/>
              <a:ext cx="1830374" cy="646331"/>
            </a:xfrm>
            <a:prstGeom prst="rect">
              <a:avLst/>
            </a:prstGeom>
            <a:noFill/>
          </p:spPr>
          <p:txBody>
            <a:bodyPr wrap="none" rtlCol="0">
              <a:spAutoFit/>
            </a:bodyPr>
            <a:lstStyle/>
            <a:p>
              <a:pPr algn="ctr"/>
              <a:r>
                <a:rPr lang="en-US" sz="1800" b="1" dirty="0"/>
                <a:t>3M Post-it Flag</a:t>
              </a:r>
            </a:p>
            <a:p>
              <a:pPr algn="ctr"/>
              <a:r>
                <a:rPr lang="en-US" sz="1800" b="1" dirty="0"/>
                <a:t> Highlighter Ad</a:t>
              </a:r>
            </a:p>
          </p:txBody>
        </p:sp>
      </p:grpSp>
      <p:grpSp>
        <p:nvGrpSpPr>
          <p:cNvPr id="7" name="Group 6" descr="Click for the 3M Post-it Flag Highlighter website."/>
          <p:cNvGrpSpPr/>
          <p:nvPr/>
        </p:nvGrpSpPr>
        <p:grpSpPr>
          <a:xfrm>
            <a:off x="5211456" y="5346699"/>
            <a:ext cx="3475344" cy="762000"/>
            <a:chOff x="5211456" y="5346699"/>
            <a:chExt cx="3475344" cy="762000"/>
          </a:xfrm>
        </p:grpSpPr>
        <p:pic>
          <p:nvPicPr>
            <p:cNvPr id="101417" name="Picture 41">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456" y="5346699"/>
              <a:ext cx="798512" cy="762000"/>
            </a:xfrm>
            <a:prstGeom prst="rect">
              <a:avLst/>
            </a:prstGeom>
            <a:noFill/>
          </p:spPr>
        </p:pic>
        <p:sp>
          <p:nvSpPr>
            <p:cNvPr id="2" name="TextBox 1"/>
            <p:cNvSpPr txBox="1"/>
            <p:nvPr/>
          </p:nvSpPr>
          <p:spPr>
            <a:xfrm>
              <a:off x="6274921" y="5404533"/>
              <a:ext cx="2411879" cy="646331"/>
            </a:xfrm>
            <a:prstGeom prst="rect">
              <a:avLst/>
            </a:prstGeom>
            <a:noFill/>
          </p:spPr>
          <p:txBody>
            <a:bodyPr wrap="none" rtlCol="0">
              <a:spAutoFit/>
            </a:bodyPr>
            <a:lstStyle/>
            <a:p>
              <a:pPr algn="ctr"/>
              <a:r>
                <a:rPr lang="en-US" sz="1800" b="1" dirty="0"/>
                <a:t>3M Post-it Flag</a:t>
              </a:r>
            </a:p>
            <a:p>
              <a:pPr algn="ctr"/>
              <a:r>
                <a:rPr lang="en-US" sz="1800" b="1" dirty="0"/>
                <a:t>Highlighter Website</a:t>
              </a:r>
            </a:p>
          </p:txBody>
        </p:sp>
      </p:grpSp>
    </p:spTree>
  </p:cSld>
  <p:clrMapOvr>
    <a:masterClrMapping/>
  </p:clrMapOvr>
  <p:transition spd="me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a:t>Product and Branding Handout</a:t>
            </a:r>
          </a:p>
        </p:txBody>
      </p:sp>
      <p:pic>
        <p:nvPicPr>
          <p:cNvPr id="7" name="Picture 5" descr="3M Post-It Flag and Highlighter Product and Branding Strategies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68500" y="127000"/>
            <a:ext cx="4590143" cy="6426200"/>
          </a:xfrm>
          <a:prstGeom prst="rect">
            <a:avLst/>
          </a:prstGeom>
          <a:noFill/>
        </p:spPr>
      </p:pic>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Tree>
  </p:cSld>
  <p:clrMapOvr>
    <a:masterClrMapping/>
  </p:clrMapOvr>
  <p:transition spd="me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a:t>Product and Branding Answers Handout</a:t>
            </a:r>
          </a:p>
        </p:txBody>
      </p:sp>
      <p:pic>
        <p:nvPicPr>
          <p:cNvPr id="7" name="Picture 3" descr="3M Post-It Flag and Highlighter Product and Branding Strategies Answers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92300" y="201235"/>
            <a:ext cx="4766999" cy="6351965"/>
          </a:xfrm>
          <a:prstGeom prst="rect">
            <a:avLst/>
          </a:prstGeom>
          <a:noFill/>
        </p:spPr>
      </p:pic>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Tree>
  </p:cSld>
  <p:clrMapOvr>
    <a:masterClrMapping/>
  </p:clrMapOvr>
  <p:transition spd="med"/>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106" name="AutoShape 10"/>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547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Market Segmentation</a:t>
            </a:r>
            <a:endParaRPr lang="en-US" dirty="0"/>
          </a:p>
        </p:txBody>
      </p:sp>
      <p:sp>
        <p:nvSpPr>
          <p:cNvPr id="3" name="Content Placeholder 2"/>
          <p:cNvSpPr>
            <a:spLocks noGrp="1"/>
          </p:cNvSpPr>
          <p:nvPr>
            <p:ph idx="1"/>
          </p:nvPr>
        </p:nvSpPr>
        <p:spPr/>
        <p:txBody>
          <a:bodyPr/>
          <a:lstStyle/>
          <a:p>
            <a:pPr marL="0" indent="0">
              <a:buNone/>
            </a:pPr>
            <a:r>
              <a:rPr lang="en-US" b="1" dirty="0"/>
              <a:t>Market segmentation</a:t>
            </a:r>
            <a:r>
              <a:rPr lang="en-US" dirty="0"/>
              <a:t> involves aggregating prospective buyers into groups, or segments, that (1) have common needs and (2) will respond similarly to a marketing action.</a:t>
            </a:r>
          </a:p>
        </p:txBody>
      </p:sp>
      <p:pic>
        <p:nvPicPr>
          <p:cNvPr id="105477" name="Picture 1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6" name="Title 5"/>
          <p:cNvSpPr>
            <a:spLocks noGrp="1"/>
          </p:cNvSpPr>
          <p:nvPr>
            <p:ph type="title"/>
          </p:nvPr>
        </p:nvSpPr>
        <p:spPr/>
        <p:txBody>
          <a:bodyPr/>
          <a:lstStyle/>
          <a:p>
            <a:pPr eaLnBrk="1" hangingPunct="1">
              <a:defRPr/>
            </a:pPr>
            <a:r>
              <a:rPr lang="en-US" sz="3200" b="1" dirty="0">
                <a:solidFill>
                  <a:srgbClr val="007800"/>
                </a:solidFill>
              </a:rPr>
              <a:t>ICA 5-1</a:t>
            </a:r>
            <a:br>
              <a:rPr lang="en-US" sz="3200" b="1" dirty="0">
                <a:solidFill>
                  <a:srgbClr val="007800"/>
                </a:solidFill>
              </a:rPr>
            </a:br>
            <a:r>
              <a:rPr lang="en-US" sz="3200" b="1" dirty="0">
                <a:solidFill>
                  <a:srgbClr val="000000"/>
                </a:solidFill>
              </a:rPr>
              <a:t>Daktronics: </a:t>
            </a:r>
            <a:r>
              <a:rPr lang="en-US" sz="2800" b="1" dirty="0">
                <a:solidFill>
                  <a:srgbClr val="000000"/>
                </a:solidFill>
              </a:rPr>
              <a:t>Buying Process</a:t>
            </a:r>
            <a:endParaRPr lang="en-US" sz="2800" dirty="0">
              <a:solidFill>
                <a:srgbClr val="000000"/>
              </a:solidFill>
            </a:endParaRPr>
          </a:p>
        </p:txBody>
      </p:sp>
      <p:sp>
        <p:nvSpPr>
          <p:cNvPr id="7" name="Content Placeholder 6"/>
          <p:cNvSpPr>
            <a:spLocks noGrp="1"/>
          </p:cNvSpPr>
          <p:nvPr>
            <p:ph idx="1"/>
          </p:nvPr>
        </p:nvSpPr>
        <p:spPr>
          <a:xfrm>
            <a:off x="1716715" y="2032131"/>
            <a:ext cx="6602339" cy="2871101"/>
          </a:xfrm>
        </p:spPr>
        <p:txBody>
          <a:bodyPr/>
          <a:lstStyle/>
          <a:p>
            <a:pPr algn="ctr">
              <a:buNone/>
            </a:pPr>
            <a:r>
              <a:rPr lang="en-US" b="1" dirty="0"/>
              <a:t>Example: Daktronics Products Reaching an Organization’s Buying Center</a:t>
            </a:r>
            <a:endParaRPr lang="en-US" dirty="0"/>
          </a:p>
        </p:txBody>
      </p:sp>
      <p:grpSp>
        <p:nvGrpSpPr>
          <p:cNvPr id="8" name="Group 7" descr="Click for a Dakronics ad."/>
          <p:cNvGrpSpPr/>
          <p:nvPr/>
        </p:nvGrpSpPr>
        <p:grpSpPr>
          <a:xfrm>
            <a:off x="3810519" y="4533900"/>
            <a:ext cx="1663662" cy="1169990"/>
            <a:chOff x="3810519" y="4533900"/>
            <a:chExt cx="1663662" cy="1169990"/>
          </a:xfrm>
        </p:grpSpPr>
        <p:pic>
          <p:nvPicPr>
            <p:cNvPr id="62468" name="Picture 1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373" y="4941890"/>
              <a:ext cx="798512" cy="762000"/>
            </a:xfrm>
            <a:prstGeom prst="rect">
              <a:avLst/>
            </a:prstGeom>
            <a:noFill/>
            <a:ln>
              <a:noFill/>
            </a:ln>
          </p:spPr>
        </p:pic>
        <p:sp>
          <p:nvSpPr>
            <p:cNvPr id="3" name="TextBox 2"/>
            <p:cNvSpPr txBox="1"/>
            <p:nvPr/>
          </p:nvSpPr>
          <p:spPr>
            <a:xfrm>
              <a:off x="3810519" y="4533900"/>
              <a:ext cx="1663662" cy="369332"/>
            </a:xfrm>
            <a:prstGeom prst="rect">
              <a:avLst/>
            </a:prstGeom>
            <a:noFill/>
          </p:spPr>
          <p:txBody>
            <a:bodyPr wrap="none" rtlCol="0">
              <a:spAutoFit/>
            </a:bodyPr>
            <a:lstStyle/>
            <a:p>
              <a:pPr algn="ctr"/>
              <a:r>
                <a:rPr lang="en-US" sz="1800" b="1" dirty="0"/>
                <a:t>Dakronics Ad</a:t>
              </a:r>
            </a:p>
          </p:txBody>
        </p:sp>
      </p:grpSp>
    </p:spTree>
  </p:cSld>
  <p:clrMapOvr>
    <a:masterClrMapping/>
  </p:clrMapOvr>
  <p:transition spd="med"/>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95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Product Differentiation</a:t>
            </a:r>
            <a:endParaRPr lang="en-US" dirty="0"/>
          </a:p>
        </p:txBody>
      </p:sp>
      <p:sp>
        <p:nvSpPr>
          <p:cNvPr id="3" name="Content Placeholder 2"/>
          <p:cNvSpPr>
            <a:spLocks noGrp="1"/>
          </p:cNvSpPr>
          <p:nvPr>
            <p:ph idx="1"/>
          </p:nvPr>
        </p:nvSpPr>
        <p:spPr/>
        <p:txBody>
          <a:bodyPr/>
          <a:lstStyle/>
          <a:p>
            <a:pPr marL="0" indent="0">
              <a:buNone/>
            </a:pPr>
            <a:r>
              <a:rPr lang="en-US" b="1" dirty="0"/>
              <a:t>Product differentiation</a:t>
            </a:r>
            <a:r>
              <a:rPr lang="en-US" dirty="0"/>
              <a:t> is a marketing strategy that involves a firm using different marketing mix actions to help consumers perceive the product as being different and better than competing products.</a:t>
            </a:r>
          </a:p>
        </p:txBody>
      </p:sp>
      <p:pic>
        <p:nvPicPr>
          <p:cNvPr id="10957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16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Market-Product Grid</a:t>
            </a:r>
            <a:endParaRPr lang="en-US" dirty="0"/>
          </a:p>
        </p:txBody>
      </p:sp>
      <p:sp>
        <p:nvSpPr>
          <p:cNvPr id="3" name="Content Placeholder 2"/>
          <p:cNvSpPr>
            <a:spLocks noGrp="1"/>
          </p:cNvSpPr>
          <p:nvPr>
            <p:ph idx="1"/>
          </p:nvPr>
        </p:nvSpPr>
        <p:spPr/>
        <p:txBody>
          <a:bodyPr/>
          <a:lstStyle/>
          <a:p>
            <a:pPr marL="0" indent="0">
              <a:buNone/>
            </a:pPr>
            <a:r>
              <a:rPr lang="en-US" dirty="0"/>
              <a:t>A </a:t>
            </a:r>
            <a:r>
              <a:rPr lang="en-US" b="1" dirty="0"/>
              <a:t>market-product grid</a:t>
            </a:r>
            <a:r>
              <a:rPr lang="en-US" dirty="0"/>
              <a:t> is a framework to relate the market segments of potential buyers to products offered or potential marketing actions.</a:t>
            </a:r>
          </a:p>
        </p:txBody>
      </p:sp>
      <p:pic>
        <p:nvPicPr>
          <p:cNvPr id="11162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77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Product Positioning</a:t>
            </a:r>
            <a:endParaRPr lang="en-US" dirty="0"/>
          </a:p>
        </p:txBody>
      </p:sp>
      <p:sp>
        <p:nvSpPr>
          <p:cNvPr id="3" name="Content Placeholder 2"/>
          <p:cNvSpPr>
            <a:spLocks noGrp="1"/>
          </p:cNvSpPr>
          <p:nvPr>
            <p:ph idx="1"/>
          </p:nvPr>
        </p:nvSpPr>
        <p:spPr/>
        <p:txBody>
          <a:bodyPr/>
          <a:lstStyle/>
          <a:p>
            <a:pPr marL="0" indent="0">
              <a:buNone/>
            </a:pPr>
            <a:r>
              <a:rPr lang="en-US" b="1" dirty="0"/>
              <a:t>Product positioning </a:t>
            </a:r>
            <a:r>
              <a:rPr lang="en-US" dirty="0"/>
              <a:t>is the place a product occupies in consumer</a:t>
            </a:r>
            <a:r>
              <a:rPr lang="en-US" altLang="ja-JP" dirty="0"/>
              <a:t>s’ minds based on important attributes relative to competitive products.</a:t>
            </a:r>
            <a:endParaRPr lang="en-US" dirty="0"/>
          </a:p>
        </p:txBody>
      </p:sp>
      <p:pic>
        <p:nvPicPr>
          <p:cNvPr id="11776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98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Product Repositioning</a:t>
            </a:r>
            <a:endParaRPr lang="en-US" dirty="0"/>
          </a:p>
        </p:txBody>
      </p:sp>
      <p:sp>
        <p:nvSpPr>
          <p:cNvPr id="3" name="Content Placeholder 2"/>
          <p:cNvSpPr>
            <a:spLocks noGrp="1"/>
          </p:cNvSpPr>
          <p:nvPr>
            <p:ph idx="1"/>
          </p:nvPr>
        </p:nvSpPr>
        <p:spPr/>
        <p:txBody>
          <a:bodyPr/>
          <a:lstStyle/>
          <a:p>
            <a:pPr marL="0" indent="0">
              <a:buNone/>
            </a:pPr>
            <a:r>
              <a:rPr lang="en-US" b="1" dirty="0"/>
              <a:t>Product repositioning </a:t>
            </a:r>
            <a:r>
              <a:rPr lang="en-US" dirty="0"/>
              <a:t>involves changing the place a product occupies in a consumer’</a:t>
            </a:r>
            <a:r>
              <a:rPr lang="en-US" altLang="ja-JP" dirty="0"/>
              <a:t>s mind relative to competitive products.</a:t>
            </a:r>
            <a:endParaRPr lang="en-US" dirty="0"/>
          </a:p>
        </p:txBody>
      </p:sp>
      <p:pic>
        <p:nvPicPr>
          <p:cNvPr id="11981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86765"/>
            <a:ext cx="798512" cy="742950"/>
          </a:xfrm>
          <a:prstGeom prst="rect">
            <a:avLst/>
          </a:prstGeom>
          <a:noFill/>
          <a:ln>
            <a:noFill/>
          </a:ln>
        </p:spPr>
      </p:pic>
    </p:spTree>
  </p:cSld>
  <p:clrMapOvr>
    <a:masterClrMapping/>
  </p:clrMapOvr>
  <p:transition spd="med"/>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338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Perceptual Map</a:t>
            </a:r>
            <a:endParaRPr lang="en-US" dirty="0"/>
          </a:p>
        </p:txBody>
      </p:sp>
      <p:sp>
        <p:nvSpPr>
          <p:cNvPr id="3" name="Content Placeholder 2"/>
          <p:cNvSpPr>
            <a:spLocks noGrp="1"/>
          </p:cNvSpPr>
          <p:nvPr>
            <p:ph idx="1"/>
          </p:nvPr>
        </p:nvSpPr>
        <p:spPr/>
        <p:txBody>
          <a:bodyPr/>
          <a:lstStyle/>
          <a:p>
            <a:pPr marL="0" indent="0">
              <a:buNone/>
            </a:pPr>
            <a:r>
              <a:rPr lang="en-US" dirty="0"/>
              <a:t>A </a:t>
            </a:r>
            <a:r>
              <a:rPr lang="en-US" b="1" dirty="0"/>
              <a:t>perceptual map</a:t>
            </a:r>
            <a:r>
              <a:rPr lang="en-US" dirty="0"/>
              <a:t> is a means of displaying in two dimensions the location of products or brands in the minds of consumers to enable a manager to see how they perceive competing products or brands, as well as the firm’</a:t>
            </a:r>
            <a:r>
              <a:rPr lang="en-US" altLang="ja-JP" dirty="0"/>
              <a:t>s own product or brand.</a:t>
            </a:r>
            <a:endParaRPr lang="en-US" dirty="0"/>
          </a:p>
        </p:txBody>
      </p:sp>
      <p:pic>
        <p:nvPicPr>
          <p:cNvPr id="338949"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36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Usage Rate</a:t>
            </a:r>
            <a:endParaRPr lang="en-US" dirty="0"/>
          </a:p>
        </p:txBody>
      </p:sp>
      <p:sp>
        <p:nvSpPr>
          <p:cNvPr id="3" name="Content Placeholder 2"/>
          <p:cNvSpPr>
            <a:spLocks noGrp="1"/>
          </p:cNvSpPr>
          <p:nvPr>
            <p:ph idx="1"/>
          </p:nvPr>
        </p:nvSpPr>
        <p:spPr/>
        <p:txBody>
          <a:bodyPr/>
          <a:lstStyle/>
          <a:p>
            <a:pPr marL="0" indent="0" eaLnBrk="1" hangingPunct="1">
              <a:lnSpc>
                <a:spcPct val="85000"/>
              </a:lnSpc>
              <a:spcBef>
                <a:spcPct val="30000"/>
              </a:spcBef>
              <a:buNone/>
              <a:defRPr/>
            </a:pPr>
            <a:r>
              <a:rPr lang="en-US" b="1" dirty="0"/>
              <a:t>Usage rate</a:t>
            </a:r>
            <a:r>
              <a:rPr lang="en-US" dirty="0"/>
              <a:t> is the quantity consumed or patronage (store visits) during a specific period. Also called </a:t>
            </a:r>
            <a:r>
              <a:rPr lang="en-US" i="1" dirty="0"/>
              <a:t>frequency marketing</a:t>
            </a:r>
            <a:r>
              <a:rPr lang="en-US" dirty="0"/>
              <a:t>.</a:t>
            </a:r>
          </a:p>
        </p:txBody>
      </p:sp>
    </p:spTree>
  </p:cSld>
  <p:clrMapOvr>
    <a:masterClrMapping/>
  </p:clrMapOvr>
  <p:transition spd="med"/>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157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2" name="Title 1"/>
          <p:cNvSpPr>
            <a:spLocks noGrp="1"/>
          </p:cNvSpPr>
          <p:nvPr>
            <p:ph type="title"/>
          </p:nvPr>
        </p:nvSpPr>
        <p:spPr/>
        <p:txBody>
          <a:bodyPr/>
          <a:lstStyle/>
          <a:p>
            <a:r>
              <a:rPr lang="en-US" b="1" dirty="0">
                <a:solidFill>
                  <a:srgbClr val="A50532"/>
                </a:solidFill>
              </a:rPr>
              <a:t>80/20 Rule</a:t>
            </a:r>
            <a:endParaRPr lang="en-US" dirty="0"/>
          </a:p>
        </p:txBody>
      </p:sp>
      <p:sp>
        <p:nvSpPr>
          <p:cNvPr id="3" name="Content Placeholder 2"/>
          <p:cNvSpPr>
            <a:spLocks noGrp="1"/>
          </p:cNvSpPr>
          <p:nvPr>
            <p:ph idx="1"/>
          </p:nvPr>
        </p:nvSpPr>
        <p:spPr/>
        <p:txBody>
          <a:bodyPr/>
          <a:lstStyle/>
          <a:p>
            <a:pPr marL="0" indent="0">
              <a:buNone/>
            </a:pPr>
            <a:r>
              <a:rPr lang="en-US" dirty="0"/>
              <a:t>The </a:t>
            </a:r>
            <a:r>
              <a:rPr lang="en-US" b="1" dirty="0"/>
              <a:t>80/20 rule</a:t>
            </a:r>
            <a:r>
              <a:rPr lang="en-US" dirty="0"/>
              <a:t> is a concept that suggests 80 percent of a firm’s sales are obtained from 20 percent of its customers.</a:t>
            </a:r>
          </a:p>
        </p:txBody>
      </p:sp>
    </p:spTree>
  </p:cSld>
  <p:clrMapOvr>
    <a:masterClrMapping/>
  </p:clrMapOvr>
  <p:transition spd="med"/>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1 </a:t>
            </a:r>
            <a:r>
              <a:rPr lang="en-US" sz="2400" dirty="0">
                <a:solidFill>
                  <a:srgbClr val="7493E2"/>
                </a:solidFill>
                <a:effectLst>
                  <a:outerShdw blurRad="38100" dist="38100" dir="2700000" algn="tl">
                    <a:srgbClr val="DDDDDD"/>
                  </a:outerShdw>
                </a:effectLst>
              </a:rPr>
              <a:t>FIGURE 8-1</a:t>
            </a:r>
            <a:r>
              <a:rPr lang="en-US" sz="2400" b="1" dirty="0"/>
              <a:t>  Market segmentation links market needs to an organization’s marketing program through marketing mix actions</a:t>
            </a:r>
            <a:endParaRPr lang="en-US" sz="2400" dirty="0"/>
          </a:p>
        </p:txBody>
      </p:sp>
      <p:sp>
        <p:nvSpPr>
          <p:cNvPr id="3" name="Content Placeholder 2"/>
          <p:cNvSpPr>
            <a:spLocks noGrp="1"/>
          </p:cNvSpPr>
          <p:nvPr>
            <p:ph idx="1"/>
          </p:nvPr>
        </p:nvSpPr>
        <p:spPr>
          <a:xfrm>
            <a:off x="457200" y="1181100"/>
            <a:ext cx="8229600" cy="5372100"/>
          </a:xfrm>
        </p:spPr>
        <p:txBody>
          <a:bodyPr/>
          <a:lstStyle/>
          <a:p>
            <a:pPr marL="0" indent="0">
              <a:buNone/>
            </a:pPr>
            <a:r>
              <a:rPr lang="en-US" dirty="0"/>
              <a:t>The first step in market segmentation is to identify market needs, including benefits in terms of product features, expense, quality, and savings in time and convenience. The second step is linking needs to actions, including take steps to segment and target markets. The third step is execute marketing program actions, including a marketing mix of product, price, promotion, and place (distribution).</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2 </a:t>
            </a:r>
            <a:r>
              <a:rPr lang="en-US" sz="2000" dirty="0">
                <a:solidFill>
                  <a:srgbClr val="7493E2"/>
                </a:solidFill>
                <a:effectLst>
                  <a:outerShdw blurRad="38100" dist="38100" dir="2700000" algn="tl">
                    <a:srgbClr val="DDDDDD"/>
                  </a:outerShdw>
                </a:effectLst>
              </a:rPr>
              <a:t>FIGURE 8-2</a:t>
            </a:r>
            <a:r>
              <a:rPr lang="en-US" sz="2000" b="1" dirty="0"/>
              <a:t>  A market-product grid shows the kind of sleeper that is targeted for each of the bed pillows with a different firmness</a:t>
            </a:r>
            <a:endParaRPr lang="en-US" sz="2000" dirty="0"/>
          </a:p>
        </p:txBody>
      </p:sp>
      <p:sp>
        <p:nvSpPr>
          <p:cNvPr id="3" name="Content Placeholder 2"/>
          <p:cNvSpPr>
            <a:spLocks noGrp="1"/>
          </p:cNvSpPr>
          <p:nvPr>
            <p:ph idx="1"/>
          </p:nvPr>
        </p:nvSpPr>
        <p:spPr>
          <a:xfrm>
            <a:off x="457200" y="1143000"/>
            <a:ext cx="8229600" cy="5410200"/>
          </a:xfrm>
        </p:spPr>
        <p:txBody>
          <a:bodyPr/>
          <a:lstStyle/>
          <a:p>
            <a:pPr marL="0" indent="0">
              <a:buNone/>
            </a:pPr>
            <a:r>
              <a:rPr lang="en-US" dirty="0"/>
              <a:t>Firm pillows are targeted to side sleepers (73 percent), while medium pillows are targeted to back sleepers (22 percent), and soft pillows are targeted to stomach sleepers (5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3 </a:t>
            </a:r>
            <a:r>
              <a:rPr lang="en-US" sz="2800" b="1" i="1" dirty="0">
                <a:solidFill>
                  <a:srgbClr val="A50532"/>
                </a:solidFill>
              </a:rPr>
              <a:t>Sporting News Baseball Yearbook</a:t>
            </a:r>
            <a:r>
              <a:rPr lang="en-US" sz="2800" b="1" dirty="0">
                <a:solidFill>
                  <a:srgbClr val="A50532"/>
                </a:solidFill>
              </a:rPr>
              <a:t>  </a:t>
            </a:r>
            <a:r>
              <a:rPr lang="en-US" sz="2400" b="1" dirty="0">
                <a:solidFill>
                  <a:srgbClr val="A50532"/>
                </a:solidFill>
              </a:rPr>
              <a:t>What market segmentation strategy is used?</a:t>
            </a:r>
            <a:endParaRPr lang="en-US" sz="2400" dirty="0"/>
          </a:p>
        </p:txBody>
      </p:sp>
      <p:sp>
        <p:nvSpPr>
          <p:cNvPr id="3" name="Content Placeholder 2"/>
          <p:cNvSpPr>
            <a:spLocks noGrp="1"/>
          </p:cNvSpPr>
          <p:nvPr>
            <p:ph idx="1"/>
          </p:nvPr>
        </p:nvSpPr>
        <p:spPr>
          <a:xfrm>
            <a:off x="457200" y="1193800"/>
            <a:ext cx="8229600" cy="5359400"/>
          </a:xfrm>
        </p:spPr>
        <p:txBody>
          <a:bodyPr/>
          <a:lstStyle/>
          <a:p>
            <a:pPr marL="0" indent="0">
              <a:buNone/>
            </a:pPr>
            <a:r>
              <a:rPr lang="en-US" dirty="0"/>
              <a:t>Four issues of </a:t>
            </a:r>
            <a:r>
              <a:rPr lang="en-US" i="1" dirty="0"/>
              <a:t>Sporting News Baseball Yearbook </a:t>
            </a:r>
            <a:r>
              <a:rPr lang="en-US" dirty="0"/>
              <a:t>with different covers. All covers have the headline “Holy Cow! Cubs </a:t>
            </a:r>
            <a:r>
              <a:rPr lang="en-US" dirty="0" err="1"/>
              <a:t>Win”The</a:t>
            </a:r>
            <a:r>
              <a:rPr lang="en-US" dirty="0"/>
              <a:t> first is a close up of an Atlanta Braves player about to catch a ball. The second is a New York Yankees pitcher about to pitch a ball. The third is a Seattle Mariners pitcher in mid-pitch. The fourth is a Toronto Blue Jays batter who has just finished swinging the bat.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a:t>Daktronics handout</a:t>
            </a:r>
          </a:p>
        </p:txBody>
      </p:sp>
      <p:pic>
        <p:nvPicPr>
          <p:cNvPr id="7" name="Picture 8" descr="Buying a college football scoreboard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7700" y="55880"/>
            <a:ext cx="4640943" cy="6497320"/>
          </a:xfrm>
          <a:prstGeom prst="rect">
            <a:avLst/>
          </a:prstGeom>
          <a:noFill/>
          <a:ln>
            <a:noFill/>
          </a:ln>
        </p:spPr>
      </p:pic>
      <p:sp>
        <p:nvSpPr>
          <p:cNvPr id="5" name="Text Placeholder 4" hidden="1"/>
          <p:cNvSpPr>
            <a:spLocks noGrp="1"/>
          </p:cNvSpPr>
          <p:nvPr>
            <p:ph type="body" sz="quarter" idx="11"/>
          </p:nvPr>
        </p:nvSpPr>
        <p:spPr/>
        <p:txBody>
          <a:bodyPr/>
          <a:lstStyle/>
          <a:p>
            <a:endParaRPr lang="en-US"/>
          </a:p>
        </p:txBody>
      </p:sp>
      <p:sp>
        <p:nvSpPr>
          <p:cNvPr id="6" name="Text Placeholder 5" hidden="1"/>
          <p:cNvSpPr>
            <a:spLocks noGrp="1"/>
          </p:cNvSpPr>
          <p:nvPr>
            <p:ph type="body" sz="quarter" idx="16"/>
          </p:nvPr>
        </p:nvSpPr>
        <p:spPr/>
        <p:txBody>
          <a:bodyPr/>
          <a:lstStyle/>
          <a:p>
            <a:endParaRPr lang="en-US"/>
          </a:p>
        </p:txBody>
      </p:sp>
    </p:spTree>
  </p:cSld>
  <p:clrMapOvr>
    <a:masterClrMapping/>
  </p:clrMapOvr>
  <p:transition spd="med"/>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4 </a:t>
            </a:r>
            <a:r>
              <a:rPr lang="en-US" sz="2400" dirty="0">
                <a:solidFill>
                  <a:srgbClr val="7493E2"/>
                </a:solidFill>
                <a:effectLst>
                  <a:outerShdw blurRad="38100" dist="38100" dir="2700000" algn="tl">
                    <a:srgbClr val="DDDDDD"/>
                  </a:outerShdw>
                </a:effectLst>
              </a:rPr>
              <a:t>FIGURE 8-3</a:t>
            </a:r>
            <a:r>
              <a:rPr lang="en-US" sz="2400" b="1" dirty="0"/>
              <a:t>  The five key steps in segmenting and targeting markets that link market needs to a firm</a:t>
            </a:r>
            <a:r>
              <a:rPr lang="ja-JP" altLang="en-US" sz="2400" b="1" dirty="0"/>
              <a:t>’</a:t>
            </a:r>
            <a:r>
              <a:rPr lang="en-US" altLang="ja-JP" sz="2400" b="1" dirty="0"/>
              <a:t>s marketing program</a:t>
            </a:r>
            <a:endParaRPr lang="en-US" sz="2400" dirty="0"/>
          </a:p>
        </p:txBody>
      </p:sp>
      <p:sp>
        <p:nvSpPr>
          <p:cNvPr id="3" name="Content Placeholder 2"/>
          <p:cNvSpPr>
            <a:spLocks noGrp="1"/>
          </p:cNvSpPr>
          <p:nvPr>
            <p:ph idx="1"/>
          </p:nvPr>
        </p:nvSpPr>
        <p:spPr>
          <a:xfrm>
            <a:off x="457200" y="1231900"/>
            <a:ext cx="8229600" cy="5321300"/>
          </a:xfrm>
        </p:spPr>
        <p:txBody>
          <a:bodyPr/>
          <a:lstStyle/>
          <a:p>
            <a:pPr marL="0" indent="0">
              <a:buNone/>
            </a:pPr>
            <a:r>
              <a:rPr lang="en-US" dirty="0"/>
              <a:t>First, market needs must be identified. Then needs must be linked to actions. This is done by the following five steps:</a:t>
            </a:r>
          </a:p>
          <a:p>
            <a:pPr marL="0" indent="0">
              <a:buNone/>
            </a:pPr>
            <a:r>
              <a:rPr lang="en-US" dirty="0"/>
              <a:t>1. Group potential buyers into segments.</a:t>
            </a:r>
          </a:p>
          <a:p>
            <a:pPr marL="0" indent="0">
              <a:buNone/>
            </a:pPr>
            <a:r>
              <a:rPr lang="en-US" dirty="0"/>
              <a:t>2. Group products to be sold into categories.</a:t>
            </a:r>
          </a:p>
          <a:p>
            <a:pPr marL="0" indent="0">
              <a:buNone/>
            </a:pPr>
            <a:r>
              <a:rPr lang="en-US" dirty="0"/>
              <a:t>3. Develop a market-product grid and estimate size of markets.</a:t>
            </a:r>
          </a:p>
          <a:p>
            <a:pPr marL="0" indent="0">
              <a:buNone/>
            </a:pPr>
            <a:r>
              <a:rPr lang="en-US" dirty="0"/>
              <a:t>4. Select target markets.</a:t>
            </a:r>
          </a:p>
          <a:p>
            <a:pPr marL="0" indent="0">
              <a:buNone/>
            </a:pPr>
            <a:r>
              <a:rPr lang="en-US" dirty="0"/>
              <a:t>5. Take marketing actions to reach target markets.</a:t>
            </a:r>
          </a:p>
          <a:p>
            <a:pPr marL="0" indent="0">
              <a:buNone/>
            </a:pPr>
            <a:r>
              <a:rPr lang="en-US" dirty="0"/>
              <a:t>Finally, execute marketing program actions.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5 </a:t>
            </a:r>
            <a:r>
              <a:rPr lang="en-US" sz="2000" dirty="0">
                <a:solidFill>
                  <a:srgbClr val="7493E2"/>
                </a:solidFill>
                <a:effectLst>
                  <a:outerShdw blurRad="38100" dist="38100" dir="2700000" algn="tl">
                    <a:srgbClr val="DDDDDD"/>
                  </a:outerShdw>
                </a:effectLst>
              </a:rPr>
              <a:t>FIGURE 8-4</a:t>
            </a:r>
            <a:r>
              <a:rPr lang="en-US" sz="2000" b="1" dirty="0"/>
              <a:t>  Comparison of various kinds of users and nonusers for Wendy’s, Burger King, and McDonald’s fast-food restaurants</a:t>
            </a:r>
            <a:endParaRPr lang="en-US" sz="2000" dirty="0"/>
          </a:p>
        </p:txBody>
      </p:sp>
      <p:sp>
        <p:nvSpPr>
          <p:cNvPr id="3" name="Content Placeholder 2"/>
          <p:cNvSpPr>
            <a:spLocks noGrp="1"/>
          </p:cNvSpPr>
          <p:nvPr>
            <p:ph idx="1"/>
          </p:nvPr>
        </p:nvSpPr>
        <p:spPr>
          <a:xfrm>
            <a:off x="457200" y="1168400"/>
            <a:ext cx="8229600" cy="5384800"/>
          </a:xfrm>
        </p:spPr>
        <p:txBody>
          <a:bodyPr/>
          <a:lstStyle/>
          <a:p>
            <a:pPr marL="0" indent="0">
              <a:buNone/>
            </a:pPr>
            <a:r>
              <a:rPr lang="en-US" dirty="0"/>
              <a:t>Wendy's, Burger King, and McDonalds have their patrons broken into user percentages (sole restaurant, primary restaurant, secondary restaurant) and nonusers percentages (prospects, nonprospects).</a:t>
            </a:r>
          </a:p>
          <a:p>
            <a:pPr marL="0" indent="0">
              <a:buNone/>
            </a:pPr>
            <a:r>
              <a:rPr lang="en-US" dirty="0"/>
              <a:t>Wendy's. Sole restaurant 0.7 percent. Primary restaurant 12.5 percent. Secondary restaurant 15.2 percent. Prospects 57.0 percent. Nonprospects 14.6 percent.</a:t>
            </a:r>
          </a:p>
          <a:p>
            <a:pPr marL="0" indent="0">
              <a:buNone/>
            </a:pPr>
            <a:r>
              <a:rPr lang="en-US" dirty="0"/>
              <a:t>Burger King. Sole restaurant 0.7 percent. Primary restaurant 14.7 percent. Secondary restaurant 19.0 percent. Prospects 51.0 percent. Nonprospects 14.6 percent.</a:t>
            </a:r>
          </a:p>
          <a:p>
            <a:pPr marL="0" indent="0">
              <a:buNone/>
            </a:pPr>
            <a:r>
              <a:rPr lang="en-US" dirty="0"/>
              <a:t>McDonald's. Sole restaurant 3.5 percent. Primary restaurant 40.5 percent. Secondary restaurant 15.4 percent. Prospects 26.0 percent. Nonprospects 14.6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6 </a:t>
            </a:r>
            <a:r>
              <a:rPr lang="en-US" sz="2000" dirty="0">
                <a:solidFill>
                  <a:srgbClr val="7493E2"/>
                </a:solidFill>
                <a:effectLst>
                  <a:outerShdw blurRad="38100" dist="38100" dir="2700000" algn="tl">
                    <a:srgbClr val="DDDDDD"/>
                  </a:outerShdw>
                </a:effectLst>
              </a:rPr>
              <a:t>FIGURE 8-5</a:t>
            </a:r>
            <a:r>
              <a:rPr lang="en-US" sz="2000" b="1" dirty="0"/>
              <a:t>  Wendy’s new products and innovations target specific market segments based on a customer’s gender, needs, or university affiliation</a:t>
            </a:r>
            <a:endParaRPr lang="en-US" sz="2000" dirty="0"/>
          </a:p>
        </p:txBody>
      </p:sp>
      <p:sp>
        <p:nvSpPr>
          <p:cNvPr id="3" name="Content Placeholder 2"/>
          <p:cNvSpPr>
            <a:spLocks noGrp="1"/>
          </p:cNvSpPr>
          <p:nvPr>
            <p:ph idx="1"/>
          </p:nvPr>
        </p:nvSpPr>
        <p:spPr/>
        <p:txBody>
          <a:bodyPr/>
          <a:lstStyle/>
          <a:p>
            <a:pPr marL="0" indent="0">
              <a:buNone/>
            </a:pPr>
            <a:r>
              <a:rPr lang="en-US" sz="1200" dirty="0"/>
              <a:t>Nine Wendy's products or innovations are listed: hot n' juicy hamburger (1969), drive-thru (1970), 99 cent super value meals (1989), salad sensations (2002), e-pay (2003), breakfast sandwiches (2007), natural-cut fries with sea salt (2010), Dave's hot 'n juicy hamburgers (2011), and my Wendy's mobile app (2014). Three general market segments, and their smaller groups, are also listed: gender (male, female), needs (price/value, health-conscious, convenience, meat lovers), and university affiliation (affiliated, nonaffiliated).</a:t>
            </a:r>
          </a:p>
          <a:p>
            <a:pPr marL="0" indent="0">
              <a:buNone/>
            </a:pPr>
            <a:r>
              <a:rPr lang="en-US" sz="1200" dirty="0"/>
              <a:t>The table lists the market segments as either the primary market or the secondary market for the Wendy's products and innovations.</a:t>
            </a:r>
          </a:p>
          <a:p>
            <a:pPr marL="0" indent="0">
              <a:buNone/>
            </a:pPr>
            <a:r>
              <a:rPr lang="en-US" sz="1200" dirty="0"/>
              <a:t>Male: Primary - Hot n' Juicy Hamburger.  Primary - drive thru. Primary - 99 cent super value meals. Secondary - salads. Primary - e-pay. Primary - breakfast sandwiches. Primary - natural-cut fries with sea salt. Primary - Dave's hot n' juicy hamburgers. Primary - Wendy's mobile app.</a:t>
            </a:r>
          </a:p>
          <a:p>
            <a:pPr marL="0" indent="0">
              <a:buNone/>
            </a:pPr>
            <a:r>
              <a:rPr lang="en-US" sz="1200" dirty="0"/>
              <a:t>Female: Primary - salads. Primary - e-pay. Primary - Wendy's mobile app.</a:t>
            </a:r>
          </a:p>
          <a:p>
            <a:pPr marL="0" indent="0">
              <a:buNone/>
            </a:pPr>
            <a:r>
              <a:rPr lang="en-US" sz="1200" dirty="0"/>
              <a:t>Price/Value: Primary - 99 cent super value meals. Secondary - salads. </a:t>
            </a:r>
          </a:p>
          <a:p>
            <a:pPr marL="0" indent="0">
              <a:buNone/>
            </a:pPr>
            <a:r>
              <a:rPr lang="en-US" sz="1200" dirty="0"/>
              <a:t>Health-conscious: Primary - salads. </a:t>
            </a:r>
          </a:p>
          <a:p>
            <a:pPr marL="0" indent="0">
              <a:buNone/>
            </a:pPr>
            <a:r>
              <a:rPr lang="en-US" sz="1200" dirty="0"/>
              <a:t>Convenience: Secondary - Hot n' Juicy Hamburger.  Primary - drive thru. Secondary - salads. Primary - e-pay. Primary - breakfast sandwiches. Secondary - Dave's hot n' juicy hamburgers. Primary - Wendy's mobile app.</a:t>
            </a:r>
          </a:p>
          <a:p>
            <a:pPr marL="0" indent="0">
              <a:buNone/>
            </a:pPr>
            <a:r>
              <a:rPr lang="en-US" sz="1200" dirty="0"/>
              <a:t>Meat lovers: Primary - Hot n' Juicy Hamburger.  Primary - 99 cent super value meals. Secondary - breakfast sandwiches. Secondary - natural-cut fries with sea salt. Primary - Dave's hot n' juicy hamburgers.</a:t>
            </a:r>
          </a:p>
          <a:p>
            <a:pPr marL="0" indent="0">
              <a:buNone/>
            </a:pPr>
            <a:r>
              <a:rPr lang="en-US" sz="1200" dirty="0"/>
              <a:t>Affiliated (students, faculty, staff): Primary - Hot n' Juicy Hamburger.  Secondary - drive thru. Primary - 99 cent super value meals. Primary - salads. Primary - e-pay. Secondary - breakfast sandwiches. Primary - Dave's hot n' juicy hamburgers. Primary - Wendy's mobile app.</a:t>
            </a:r>
          </a:p>
          <a:p>
            <a:pPr marL="0" indent="0">
              <a:buNone/>
            </a:pPr>
            <a:r>
              <a:rPr lang="en-US" sz="1200" dirty="0"/>
              <a:t>Nonaffiliated (residents, workers): Secondary - Hot n' Juicy Hamburger.  Primary - drive thru. Secondary - 99 cent super value meals. Secondary - salads. Secondary - e-pay. Primary - breakfast sandwiches. Secondary - Dave's hot n' juicy hamburgers. Secondary - Wendy's mobile app.</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7 </a:t>
            </a:r>
            <a:r>
              <a:rPr lang="en-US" sz="2000" dirty="0">
                <a:solidFill>
                  <a:srgbClr val="7493E2"/>
                </a:solidFill>
                <a:effectLst>
                  <a:outerShdw blurRad="38100" dist="38100" dir="2700000" algn="tl">
                    <a:srgbClr val="DDDDDD"/>
                  </a:outerShdw>
                </a:effectLst>
              </a:rPr>
              <a:t>FIGURE 8-6</a:t>
            </a:r>
            <a:r>
              <a:rPr lang="en-US" sz="2000" b="1" dirty="0"/>
              <a:t>  Selecting a target market for your Wendy’s fast-food restaurant next to an urban university (target market is shaded)</a:t>
            </a:r>
            <a:endParaRPr lang="en-US" sz="2000" dirty="0"/>
          </a:p>
        </p:txBody>
      </p:sp>
      <p:sp>
        <p:nvSpPr>
          <p:cNvPr id="3" name="Content Placeholder 2"/>
          <p:cNvSpPr>
            <a:spLocks noGrp="1"/>
          </p:cNvSpPr>
          <p:nvPr>
            <p:ph idx="1"/>
          </p:nvPr>
        </p:nvSpPr>
        <p:spPr>
          <a:xfrm>
            <a:off x="457200" y="1193800"/>
            <a:ext cx="8229600" cy="5359400"/>
          </a:xfrm>
        </p:spPr>
        <p:txBody>
          <a:bodyPr/>
          <a:lstStyle/>
          <a:p>
            <a:pPr marL="0" indent="0">
              <a:buNone/>
            </a:pPr>
            <a:r>
              <a:rPr lang="en-US" sz="1400" dirty="0"/>
              <a:t>The grid breaks down the general market segments of student (dormitory, apartment, day commuter, night commuter) and nonstudent (faculty or staff, live in area, work in area). These are compared to five products or innovations (breakfast, lunch, between-meal snack, dinner, after-dinner snack) to determine whether there is a large market, a medium market, a small market, or no market.</a:t>
            </a:r>
          </a:p>
          <a:p>
            <a:pPr marL="0" indent="0">
              <a:buNone/>
            </a:pPr>
            <a:r>
              <a:rPr lang="en-US" sz="1400" dirty="0"/>
              <a:t>Dormitory: breakfast (none), lunch (small), between-meal snack (large), dinner (none), after-dinner snack (large).</a:t>
            </a:r>
          </a:p>
          <a:p>
            <a:pPr marL="0" indent="0">
              <a:buNone/>
            </a:pPr>
            <a:r>
              <a:rPr lang="en-US" sz="1400" dirty="0"/>
              <a:t>Apartment: breakfast (small), lunch (large), between-meal snack (large), dinner (small), after-dinner snack (small).</a:t>
            </a:r>
          </a:p>
          <a:p>
            <a:pPr marL="0" indent="0">
              <a:buNone/>
            </a:pPr>
            <a:r>
              <a:rPr lang="en-US" sz="1400" dirty="0"/>
              <a:t>Day Commuter: breakfast (none), lunch (large), between-meal snack (medium), dinner (small), after-dinner snack (none).</a:t>
            </a:r>
          </a:p>
          <a:p>
            <a:pPr marL="0" indent="0">
              <a:buNone/>
            </a:pPr>
            <a:r>
              <a:rPr lang="en-US" sz="1400" dirty="0"/>
              <a:t>Night Commuter: breakfast (none), lunch (none), between-meal snack (small), dinner (large), after-dinner snack (medium).</a:t>
            </a:r>
          </a:p>
          <a:p>
            <a:pPr marL="0" indent="0">
              <a:buNone/>
            </a:pPr>
            <a:r>
              <a:rPr lang="en-US" sz="1400" dirty="0"/>
              <a:t>Faculty or staff: breakfast (none), lunch (large), between-meal snack (small), dinner (small), after-dinner snack (none).</a:t>
            </a:r>
          </a:p>
          <a:p>
            <a:pPr marL="0" indent="0">
              <a:buNone/>
            </a:pPr>
            <a:r>
              <a:rPr lang="en-US" sz="1400" dirty="0"/>
              <a:t>Live in area: breakfast (none), lunch (small), between-meal snack (medium), dinner (medium), after-dinner snack (small).</a:t>
            </a:r>
          </a:p>
          <a:p>
            <a:pPr marL="0" indent="0">
              <a:buNone/>
            </a:pPr>
            <a:r>
              <a:rPr lang="en-US" sz="1400" dirty="0"/>
              <a:t>Work in area: breakfast (small), lunch (large), between-meal snack (none), dinner (small), after-dinner snack (none).</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8 </a:t>
            </a:r>
            <a:r>
              <a:rPr lang="en-US" sz="3200" b="1" dirty="0">
                <a:solidFill>
                  <a:srgbClr val="AA785A"/>
                </a:solidFill>
              </a:rPr>
              <a:t>MARKETING MATTERS</a:t>
            </a:r>
            <a:br>
              <a:rPr lang="en-US" sz="3200" b="1" dirty="0">
                <a:solidFill>
                  <a:srgbClr val="AA785A"/>
                </a:solidFill>
              </a:rPr>
            </a:br>
            <a:r>
              <a:rPr lang="en-US" sz="2400" b="1" dirty="0">
                <a:solidFill>
                  <a:srgbClr val="A50532"/>
                </a:solidFill>
              </a:rPr>
              <a:t>Apple’s Segmentation Strategy</a:t>
            </a:r>
            <a:endParaRPr lang="en-US" sz="2400" dirty="0"/>
          </a:p>
        </p:txBody>
      </p:sp>
      <p:sp>
        <p:nvSpPr>
          <p:cNvPr id="3" name="Content Placeholder 2"/>
          <p:cNvSpPr>
            <a:spLocks noGrp="1"/>
          </p:cNvSpPr>
          <p:nvPr>
            <p:ph idx="1"/>
          </p:nvPr>
        </p:nvSpPr>
        <p:spPr>
          <a:xfrm>
            <a:off x="457200" y="1193800"/>
            <a:ext cx="8229600" cy="5359400"/>
          </a:xfrm>
        </p:spPr>
        <p:txBody>
          <a:bodyPr/>
          <a:lstStyle/>
          <a:p>
            <a:pPr marL="0" indent="0">
              <a:buNone/>
            </a:pPr>
            <a:r>
              <a:rPr lang="en-US" sz="2000" dirty="0"/>
              <a:t>The grid breaks down market sectors into the segments of consumer (individuals, small/home office, students, and teachers) and professional (medium/large business, creative, college faculty, and college staff). These are compared to five computer products (the mac pro, macbook pro, iMac, macbook air, and mac mini) to determine whether there is a market.</a:t>
            </a:r>
          </a:p>
          <a:p>
            <a:pPr marL="0" indent="0">
              <a:buNone/>
            </a:pPr>
            <a:r>
              <a:rPr lang="en-US" sz="2000" dirty="0"/>
              <a:t>Individuals: iMac, macbook air, mac mini.</a:t>
            </a:r>
          </a:p>
          <a:p>
            <a:pPr marL="0" indent="0">
              <a:buNone/>
            </a:pPr>
            <a:r>
              <a:rPr lang="en-US" sz="2000" dirty="0"/>
              <a:t>Small/home office: macbook pro, iMac, macbook air.</a:t>
            </a:r>
          </a:p>
          <a:p>
            <a:pPr marL="0" indent="0">
              <a:buNone/>
            </a:pPr>
            <a:r>
              <a:rPr lang="en-US" sz="2000" dirty="0"/>
              <a:t>Students: iMac, macbook air, mac mini.</a:t>
            </a:r>
          </a:p>
          <a:p>
            <a:pPr marL="0" indent="0">
              <a:buNone/>
            </a:pPr>
            <a:r>
              <a:rPr lang="en-US" sz="2000" dirty="0"/>
              <a:t>Teachers: macbook pro, iMac.</a:t>
            </a:r>
          </a:p>
          <a:p>
            <a:pPr marL="0" indent="0">
              <a:buNone/>
            </a:pPr>
            <a:r>
              <a:rPr lang="en-US" sz="2000" dirty="0"/>
              <a:t>Medium/large business: mac pro, macbook pro, iMac, macbook air, mac mini.</a:t>
            </a:r>
          </a:p>
          <a:p>
            <a:pPr marL="0" indent="0">
              <a:buNone/>
            </a:pPr>
            <a:r>
              <a:rPr lang="en-US" sz="2000" dirty="0"/>
              <a:t>Creative: mac pro, macbook pro, iMac.</a:t>
            </a:r>
          </a:p>
          <a:p>
            <a:pPr marL="0" indent="0">
              <a:buNone/>
            </a:pPr>
            <a:r>
              <a:rPr lang="en-US" sz="2000" dirty="0"/>
              <a:t>College faculty: macbook pro, iMac, macbook air.</a:t>
            </a:r>
          </a:p>
          <a:p>
            <a:pPr marL="0" indent="0">
              <a:buNone/>
            </a:pPr>
            <a:r>
              <a:rPr lang="en-US" sz="2000" dirty="0"/>
              <a:t>College staff: iMac, macbook air.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9 </a:t>
            </a:r>
            <a:r>
              <a:rPr lang="en-US" sz="2800" dirty="0">
                <a:solidFill>
                  <a:srgbClr val="7493E2"/>
                </a:solidFill>
                <a:effectLst>
                  <a:outerShdw blurRad="38100" dist="38100" dir="2700000" algn="tl">
                    <a:srgbClr val="DDDDDD"/>
                  </a:outerShdw>
                </a:effectLst>
              </a:rPr>
              <a:t>FIGURE 8-8</a:t>
            </a:r>
            <a:r>
              <a:rPr lang="en-US" sz="2800" b="1" dirty="0"/>
              <a:t>  The strategy American dairies are using to reposition chocolate milk to reach adults</a:t>
            </a:r>
            <a:endParaRPr lang="en-US" sz="2800" dirty="0"/>
          </a:p>
        </p:txBody>
      </p:sp>
      <p:sp>
        <p:nvSpPr>
          <p:cNvPr id="3" name="Content Placeholder 2"/>
          <p:cNvSpPr>
            <a:spLocks noGrp="1"/>
          </p:cNvSpPr>
          <p:nvPr>
            <p:ph idx="1"/>
          </p:nvPr>
        </p:nvSpPr>
        <p:spPr>
          <a:xfrm>
            <a:off x="457200" y="1333500"/>
            <a:ext cx="8229600" cy="5219700"/>
          </a:xfrm>
        </p:spPr>
        <p:txBody>
          <a:bodyPr/>
          <a:lstStyle/>
          <a:p>
            <a:pPr marL="0" indent="0">
              <a:buNone/>
            </a:pPr>
            <a:r>
              <a:rPr lang="en-US" sz="2000" dirty="0"/>
              <a:t>Two lines intersect to form four quadrants. The vertical line is labeled high nutrition at the top and low nutrition at the bottom. The horizontal line is labeled children's drinks to the left and adult drinks to the right. Various drink types are plotted across the quadrants.</a:t>
            </a:r>
          </a:p>
          <a:p>
            <a:pPr marL="0" indent="0">
              <a:buNone/>
            </a:pPr>
            <a:r>
              <a:rPr lang="en-US" sz="2000" dirty="0"/>
              <a:t>Adult drinks/high nutrition: orange juice, nutritionally designed diet drinks, sports drinks, tea.</a:t>
            </a:r>
          </a:p>
          <a:p>
            <a:pPr marL="0" indent="0">
              <a:buNone/>
            </a:pPr>
            <a:r>
              <a:rPr lang="en-US" sz="2000" dirty="0"/>
              <a:t>Adult drinks/low nutrition: mineral water, skinny latte, coffee, sugared soft drinks.</a:t>
            </a:r>
          </a:p>
          <a:p>
            <a:pPr marL="0" indent="0">
              <a:buNone/>
            </a:pPr>
            <a:r>
              <a:rPr lang="en-US" sz="2000" dirty="0"/>
              <a:t>Children's drinks/low nutrition: fruit-flavored drinks, sugared soft drinks.</a:t>
            </a:r>
          </a:p>
          <a:p>
            <a:pPr marL="0" indent="0">
              <a:buNone/>
            </a:pPr>
            <a:r>
              <a:rPr lang="en-US" sz="2000" dirty="0"/>
              <a:t>Children's drinks/high nutrition: regular milk, orange juice, milk shakes, chocolate milk.</a:t>
            </a:r>
          </a:p>
          <a:p>
            <a:pPr marL="0" indent="0">
              <a:buNone/>
            </a:pPr>
            <a:r>
              <a:rPr lang="en-US" sz="2000" dirty="0"/>
              <a:t>A line labeled "the repositioning strategy" is drawn from chocolate milk in the children's drinks/high nutrition quadrant to a spot in the adult drinks/high nutrition quadrant labeled "adult" chocolate milk. </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a:t>Daktronics answers handout</a:t>
            </a:r>
          </a:p>
        </p:txBody>
      </p:sp>
      <p:pic>
        <p:nvPicPr>
          <p:cNvPr id="7" name="Picture 3" descr="Buying a college football scoreboard answers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00" y="144780"/>
            <a:ext cx="4577443" cy="6408420"/>
          </a:xfrm>
          <a:prstGeom prst="rect">
            <a:avLst/>
          </a:prstGeom>
          <a:noFill/>
          <a:ln>
            <a:noFill/>
          </a:ln>
        </p:spPr>
      </p:pic>
      <p:sp>
        <p:nvSpPr>
          <p:cNvPr id="5" name="Text Placeholder 4" hidden="1"/>
          <p:cNvSpPr>
            <a:spLocks noGrp="1"/>
          </p:cNvSpPr>
          <p:nvPr>
            <p:ph type="body" sz="quarter" idx="11"/>
          </p:nvPr>
        </p:nvSpPr>
        <p:spPr/>
        <p:txBody>
          <a:bodyPr/>
          <a:lstStyle/>
          <a:p>
            <a:endParaRPr lang="en-US"/>
          </a:p>
        </p:txBody>
      </p:sp>
      <p:sp>
        <p:nvSpPr>
          <p:cNvPr id="6" name="Text Placeholder 5" hidden="1"/>
          <p:cNvSpPr>
            <a:spLocks noGrp="1"/>
          </p:cNvSpPr>
          <p:nvPr>
            <p:ph type="body" sz="quarter" idx="16"/>
          </p:nvPr>
        </p:nvSpPr>
        <p:spPr/>
        <p:txBody>
          <a:bodyPr/>
          <a:lstStyle/>
          <a:p>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7" name="AutoShape 27"/>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defRPr/>
            </a:pPr>
            <a:endParaRPr lang="en-US" sz="2800" b="1" dirty="0">
              <a:solidFill>
                <a:srgbClr val="A50532"/>
              </a:solidFill>
            </a:endParaRPr>
          </a:p>
        </p:txBody>
      </p:sp>
      <p:sp>
        <p:nvSpPr>
          <p:cNvPr id="6" name="Title 5"/>
          <p:cNvSpPr>
            <a:spLocks noGrp="1"/>
          </p:cNvSpPr>
          <p:nvPr>
            <p:ph type="title"/>
          </p:nvPr>
        </p:nvSpPr>
        <p:spPr/>
        <p:txBody>
          <a:bodyPr/>
          <a:lstStyle/>
          <a:p>
            <a:r>
              <a:rPr lang="en-US" sz="2800" b="1" dirty="0">
                <a:solidFill>
                  <a:srgbClr val="A50532"/>
                </a:solidFill>
              </a:rPr>
              <a:t>BUYING IS MARKETING, TOO!  PURCHASING PUBLICATION PAPER FOR JC PENNEY</a:t>
            </a:r>
            <a:endParaRPr lang="en-US" sz="2800" dirty="0"/>
          </a:p>
        </p:txBody>
      </p:sp>
      <p:pic>
        <p:nvPicPr>
          <p:cNvPr id="8" name="Content Placeholder 7" descr="A look book for J.C. Penney advertises a spring style sale and a young woman modeling cloth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5700" y="1417638"/>
            <a:ext cx="4002408" cy="5125245"/>
          </a:xfrm>
          <a:prstGeom prst="rect">
            <a:avLst/>
          </a:prstGeom>
        </p:spPr>
      </p:pic>
      <p:grpSp>
        <p:nvGrpSpPr>
          <p:cNvPr id="7" name="Group 6" descr="Click for the JC Penney website."/>
          <p:cNvGrpSpPr/>
          <p:nvPr/>
        </p:nvGrpSpPr>
        <p:grpSpPr>
          <a:xfrm>
            <a:off x="7013163" y="4419713"/>
            <a:ext cx="1364476" cy="1439108"/>
            <a:chOff x="7013163" y="4419713"/>
            <a:chExt cx="1364476" cy="1439108"/>
          </a:xfrm>
        </p:grpSpPr>
        <p:pic>
          <p:nvPicPr>
            <p:cNvPr id="9219" name="Picture 1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871" y="5096821"/>
              <a:ext cx="798512" cy="762000"/>
            </a:xfrm>
            <a:prstGeom prst="rect">
              <a:avLst/>
            </a:prstGeom>
            <a:noFill/>
            <a:ln>
              <a:noFill/>
            </a:ln>
          </p:spPr>
        </p:pic>
        <p:sp>
          <p:nvSpPr>
            <p:cNvPr id="2" name="TextBox 1"/>
            <p:cNvSpPr txBox="1"/>
            <p:nvPr/>
          </p:nvSpPr>
          <p:spPr>
            <a:xfrm>
              <a:off x="7013163" y="4419713"/>
              <a:ext cx="1364476" cy="646331"/>
            </a:xfrm>
            <a:prstGeom prst="rect">
              <a:avLst/>
            </a:prstGeom>
            <a:noFill/>
          </p:spPr>
          <p:txBody>
            <a:bodyPr wrap="none" rtlCol="0">
              <a:spAutoFit/>
            </a:bodyPr>
            <a:lstStyle/>
            <a:p>
              <a:pPr algn="ctr"/>
              <a:r>
                <a:rPr lang="en-US" sz="1800" b="1" dirty="0"/>
                <a:t>JC Penney</a:t>
              </a:r>
            </a:p>
            <a:p>
              <a:pPr algn="ctr"/>
              <a:r>
                <a:rPr lang="en-US" sz="1800" b="1" dirty="0"/>
                <a:t>Website</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106" name="AutoShape 10"/>
          <p:cNvSpPr>
            <a:spLocks noChangeArrowheads="1"/>
          </p:cNvSpPr>
          <p:nvPr/>
        </p:nvSpPr>
        <p:spPr bwMode="auto">
          <a:xfrm>
            <a:off x="454025" y="1415083"/>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6861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Business-to-Business Marketing</a:t>
            </a:r>
            <a:endParaRPr lang="en-US" sz="4000" dirty="0"/>
          </a:p>
        </p:txBody>
      </p:sp>
      <p:sp>
        <p:nvSpPr>
          <p:cNvPr id="8" name="Content Placeholder 7"/>
          <p:cNvSpPr>
            <a:spLocks noGrp="1"/>
          </p:cNvSpPr>
          <p:nvPr>
            <p:ph idx="1"/>
          </p:nvPr>
        </p:nvSpPr>
        <p:spPr>
          <a:xfrm>
            <a:off x="457200" y="1600201"/>
            <a:ext cx="8229600" cy="3550534"/>
          </a:xfrm>
        </p:spPr>
        <p:txBody>
          <a:bodyPr/>
          <a:lstStyle/>
          <a:p>
            <a:pPr marL="0" indent="0">
              <a:buNone/>
            </a:pPr>
            <a:r>
              <a:rPr lang="en-US" b="1" dirty="0"/>
              <a:t>Business-to-business marketing</a:t>
            </a:r>
            <a:r>
              <a:rPr lang="en-US" dirty="0"/>
              <a:t> involves the marketing of products and services to companies, governments, or not-for-profit organizations for use in the creation of goods and services that they can produce and market to others.</a:t>
            </a:r>
          </a:p>
        </p:txBody>
      </p:sp>
      <p:pic>
        <p:nvPicPr>
          <p:cNvPr id="68612" name="Picture 1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706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Organizational Buyers</a:t>
            </a:r>
            <a:endParaRPr lang="en-US" dirty="0"/>
          </a:p>
        </p:txBody>
      </p:sp>
      <p:sp>
        <p:nvSpPr>
          <p:cNvPr id="8" name="Content Placeholder 7"/>
          <p:cNvSpPr>
            <a:spLocks noGrp="1"/>
          </p:cNvSpPr>
          <p:nvPr>
            <p:ph idx="1"/>
          </p:nvPr>
        </p:nvSpPr>
        <p:spPr>
          <a:xfrm>
            <a:off x="457200" y="1600201"/>
            <a:ext cx="8229600" cy="3712580"/>
          </a:xfrm>
        </p:spPr>
        <p:txBody>
          <a:bodyPr/>
          <a:lstStyle/>
          <a:p>
            <a:pPr marL="0" indent="0">
              <a:buNone/>
            </a:pPr>
            <a:r>
              <a:rPr lang="en-US" b="1" dirty="0"/>
              <a:t>Organizational buyers</a:t>
            </a:r>
            <a:r>
              <a:rPr lang="en-US" dirty="0"/>
              <a:t> are those manufacturers, wholesalers, retailers, and government agencies that buy goods and services for their own use or for resale.</a:t>
            </a:r>
          </a:p>
        </p:txBody>
      </p:sp>
      <p:pic>
        <p:nvPicPr>
          <p:cNvPr id="7066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727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28588"/>
            <a:ext cx="8231187" cy="1143000"/>
          </a:xfrm>
          <a:prstGeom prst="rect">
            <a:avLst/>
          </a:prstGeom>
          <a:noFill/>
          <a:ln>
            <a:noFill/>
          </a:ln>
        </p:spPr>
      </p:pic>
      <p:sp>
        <p:nvSpPr>
          <p:cNvPr id="7" name="Title 6"/>
          <p:cNvSpPr>
            <a:spLocks noGrp="1"/>
          </p:cNvSpPr>
          <p:nvPr>
            <p:ph type="title"/>
          </p:nvPr>
        </p:nvSpPr>
        <p:spPr/>
        <p:txBody>
          <a:bodyPr/>
          <a:lstStyle/>
          <a:p>
            <a:pPr eaLnBrk="1" hangingPunct="1">
              <a:lnSpc>
                <a:spcPct val="85000"/>
              </a:lnSpc>
              <a:spcBef>
                <a:spcPct val="30000"/>
              </a:spcBef>
              <a:defRPr/>
            </a:pPr>
            <a:r>
              <a:rPr lang="en-US" sz="2800" b="1" dirty="0">
                <a:solidFill>
                  <a:srgbClr val="A50532"/>
                </a:solidFill>
              </a:rPr>
              <a:t>North American Industry Classification System (NAICS)</a:t>
            </a:r>
          </a:p>
        </p:txBody>
      </p:sp>
      <p:sp>
        <p:nvSpPr>
          <p:cNvPr id="8" name="Content Placeholder 7"/>
          <p:cNvSpPr>
            <a:spLocks noGrp="1"/>
          </p:cNvSpPr>
          <p:nvPr>
            <p:ph idx="1"/>
          </p:nvPr>
        </p:nvSpPr>
        <p:spPr>
          <a:xfrm>
            <a:off x="457200" y="1600201"/>
            <a:ext cx="8229600" cy="3619982"/>
          </a:xfrm>
        </p:spPr>
        <p:txBody>
          <a:bodyPr/>
          <a:lstStyle/>
          <a:p>
            <a:pPr marL="0" indent="0">
              <a:buNone/>
            </a:pPr>
            <a:r>
              <a:rPr lang="en-US" dirty="0"/>
              <a:t>The </a:t>
            </a:r>
            <a:r>
              <a:rPr lang="en-US" b="1" dirty="0"/>
              <a:t>North American Industry Classification System (NAICS) </a:t>
            </a:r>
            <a:r>
              <a:rPr lang="en-US" dirty="0"/>
              <a:t>provides common industry definitions for Canada, Mexico, and the United States, which makes it easier to measure economic activity in the three member countries of the </a:t>
            </a:r>
            <a:r>
              <a:rPr lang="en-US" i="1" dirty="0"/>
              <a:t>North American Free Trade Agreement</a:t>
            </a:r>
            <a:r>
              <a:rPr lang="en-US" dirty="0"/>
              <a:t> (NAFTA).</a:t>
            </a:r>
          </a:p>
        </p:txBody>
      </p:sp>
      <p:pic>
        <p:nvPicPr>
          <p:cNvPr id="7270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Derived Demand</a:t>
            </a:r>
            <a:endParaRPr lang="en-US" dirty="0"/>
          </a:p>
        </p:txBody>
      </p:sp>
      <p:sp>
        <p:nvSpPr>
          <p:cNvPr id="8" name="Content Placeholder 7"/>
          <p:cNvSpPr>
            <a:spLocks noGrp="1"/>
          </p:cNvSpPr>
          <p:nvPr>
            <p:ph idx="1"/>
          </p:nvPr>
        </p:nvSpPr>
        <p:spPr>
          <a:xfrm>
            <a:off x="457200" y="1600201"/>
            <a:ext cx="8229600" cy="3724154"/>
          </a:xfrm>
        </p:spPr>
        <p:txBody>
          <a:bodyPr/>
          <a:lstStyle/>
          <a:p>
            <a:pPr marL="0" indent="0">
              <a:buNone/>
            </a:pPr>
            <a:r>
              <a:rPr lang="en-US" b="1" dirty="0"/>
              <a:t>Derived demand</a:t>
            </a:r>
            <a:r>
              <a:rPr lang="en-US" dirty="0"/>
              <a:t> is the demand for industrial products and services that is driven by, or derived from, the demand for consumer products and services.</a:t>
            </a:r>
          </a:p>
        </p:txBody>
      </p:sp>
      <p:pic>
        <p:nvPicPr>
          <p:cNvPr id="7475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768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Organizational Buying Criteria</a:t>
            </a:r>
            <a:endParaRPr lang="en-US" sz="4000" dirty="0"/>
          </a:p>
        </p:txBody>
      </p:sp>
      <p:sp>
        <p:nvSpPr>
          <p:cNvPr id="8" name="Content Placeholder 7"/>
          <p:cNvSpPr>
            <a:spLocks noGrp="1"/>
          </p:cNvSpPr>
          <p:nvPr>
            <p:ph idx="1"/>
          </p:nvPr>
        </p:nvSpPr>
        <p:spPr>
          <a:xfrm>
            <a:off x="457200" y="1600201"/>
            <a:ext cx="8229600" cy="3724154"/>
          </a:xfrm>
        </p:spPr>
        <p:txBody>
          <a:bodyPr/>
          <a:lstStyle/>
          <a:p>
            <a:pPr marL="0" indent="0">
              <a:buNone/>
            </a:pPr>
            <a:r>
              <a:rPr lang="en-US" b="1" dirty="0"/>
              <a:t>Organizational buying criteria </a:t>
            </a:r>
            <a:r>
              <a:rPr lang="en-US" dirty="0"/>
              <a:t>are the objective attributes of the supplier’s products and services and the capabilities of the supplier itself.</a:t>
            </a:r>
          </a:p>
        </p:txBody>
      </p:sp>
      <p:pic>
        <p:nvPicPr>
          <p:cNvPr id="7680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08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Supplier Development</a:t>
            </a:r>
            <a:endParaRPr lang="en-US" dirty="0"/>
          </a:p>
        </p:txBody>
      </p:sp>
      <p:sp>
        <p:nvSpPr>
          <p:cNvPr id="8" name="Content Placeholder 7"/>
          <p:cNvSpPr>
            <a:spLocks noGrp="1"/>
          </p:cNvSpPr>
          <p:nvPr>
            <p:ph idx="1"/>
          </p:nvPr>
        </p:nvSpPr>
        <p:spPr>
          <a:xfrm>
            <a:off x="457200" y="1600200"/>
            <a:ext cx="8229600" cy="3562109"/>
          </a:xfrm>
        </p:spPr>
        <p:txBody>
          <a:bodyPr/>
          <a:lstStyle/>
          <a:p>
            <a:pPr marL="0" indent="0">
              <a:buNone/>
            </a:pPr>
            <a:r>
              <a:rPr lang="en-US" b="1" dirty="0"/>
              <a:t>Supplier development</a:t>
            </a:r>
            <a:r>
              <a:rPr lang="en-US" dirty="0"/>
              <a:t> is the deliberate effort by organizational buyers to build relationships that shape suppliers’ products, services, and capabilities to fit a buyer’s needs and those of its customers.</a:t>
            </a:r>
          </a:p>
        </p:txBody>
      </p:sp>
      <p:pic>
        <p:nvPicPr>
          <p:cNvPr id="8090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7200" y="1397000"/>
            <a:ext cx="8229600" cy="4113213"/>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29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Reciprocity</a:t>
            </a:r>
            <a:endParaRPr lang="en-US" dirty="0"/>
          </a:p>
        </p:txBody>
      </p:sp>
      <p:sp>
        <p:nvSpPr>
          <p:cNvPr id="8" name="Content Placeholder 7"/>
          <p:cNvSpPr>
            <a:spLocks noGrp="1"/>
          </p:cNvSpPr>
          <p:nvPr>
            <p:ph idx="1"/>
          </p:nvPr>
        </p:nvSpPr>
        <p:spPr>
          <a:xfrm>
            <a:off x="457200" y="1600201"/>
            <a:ext cx="8229600" cy="3677856"/>
          </a:xfrm>
        </p:spPr>
        <p:txBody>
          <a:bodyPr/>
          <a:lstStyle/>
          <a:p>
            <a:pPr marL="0" indent="0">
              <a:buNone/>
            </a:pPr>
            <a:r>
              <a:rPr lang="en-US" b="1" dirty="0"/>
              <a:t>Reciprocity </a:t>
            </a:r>
            <a:r>
              <a:rPr lang="en-US" dirty="0"/>
              <a:t>is an industrial buying practice in which two organizations agree to purchase each other’s products and services.</a:t>
            </a:r>
          </a:p>
        </p:txBody>
      </p:sp>
      <p:pic>
        <p:nvPicPr>
          <p:cNvPr id="8294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49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Supply Partnership</a:t>
            </a:r>
            <a:endParaRPr lang="en-US" dirty="0"/>
          </a:p>
        </p:txBody>
      </p:sp>
      <p:sp>
        <p:nvSpPr>
          <p:cNvPr id="8" name="Content Placeholder 7"/>
          <p:cNvSpPr>
            <a:spLocks noGrp="1"/>
          </p:cNvSpPr>
          <p:nvPr>
            <p:ph idx="1"/>
          </p:nvPr>
        </p:nvSpPr>
        <p:spPr>
          <a:xfrm>
            <a:off x="457200" y="1600201"/>
            <a:ext cx="8229600" cy="3758878"/>
          </a:xfrm>
        </p:spPr>
        <p:txBody>
          <a:bodyPr/>
          <a:lstStyle/>
          <a:p>
            <a:pPr marL="0" indent="0">
              <a:buNone/>
            </a:pPr>
            <a:r>
              <a:rPr lang="en-US" dirty="0"/>
              <a:t>A </a:t>
            </a:r>
            <a:r>
              <a:rPr lang="en-US" b="1" dirty="0"/>
              <a:t>supply partnership</a:t>
            </a:r>
            <a:r>
              <a:rPr lang="en-US" dirty="0"/>
              <a:t> is a relationship that exists when a buyer and its supplier adopt mutually beneficial objectives, policies, and procedures for the purpose of lowering the cost or increasing the value of products and services delivered to the ultimate consumer.</a:t>
            </a:r>
          </a:p>
        </p:txBody>
      </p:sp>
      <p:pic>
        <p:nvPicPr>
          <p:cNvPr id="8499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70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Buying Center</a:t>
            </a:r>
            <a:endParaRPr lang="en-US" dirty="0"/>
          </a:p>
        </p:txBody>
      </p:sp>
      <p:sp>
        <p:nvSpPr>
          <p:cNvPr id="8" name="Content Placeholder 7"/>
          <p:cNvSpPr>
            <a:spLocks noGrp="1"/>
          </p:cNvSpPr>
          <p:nvPr>
            <p:ph idx="1"/>
          </p:nvPr>
        </p:nvSpPr>
        <p:spPr>
          <a:xfrm>
            <a:off x="457200" y="1600201"/>
            <a:ext cx="8229600" cy="3515810"/>
          </a:xfrm>
        </p:spPr>
        <p:txBody>
          <a:bodyPr/>
          <a:lstStyle/>
          <a:p>
            <a:pPr marL="0" indent="0">
              <a:buNone/>
            </a:pPr>
            <a:r>
              <a:rPr lang="en-US" dirty="0"/>
              <a:t>A </a:t>
            </a:r>
            <a:r>
              <a:rPr lang="en-US" b="1" dirty="0"/>
              <a:t>buying center</a:t>
            </a:r>
            <a:r>
              <a:rPr lang="en-US" dirty="0"/>
              <a:t> consists of the group of people in an organization who participate in the buying process and share common goals, risks, and knowledge important to a purchase decision.</a:t>
            </a:r>
          </a:p>
        </p:txBody>
      </p:sp>
      <p:pic>
        <p:nvPicPr>
          <p:cNvPr id="8704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909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Buy Classes</a:t>
            </a:r>
            <a:endParaRPr lang="en-US" dirty="0"/>
          </a:p>
        </p:txBody>
      </p:sp>
      <p:sp>
        <p:nvSpPr>
          <p:cNvPr id="8" name="Content Placeholder 7"/>
          <p:cNvSpPr>
            <a:spLocks noGrp="1"/>
          </p:cNvSpPr>
          <p:nvPr>
            <p:ph idx="1"/>
          </p:nvPr>
        </p:nvSpPr>
        <p:spPr>
          <a:xfrm>
            <a:off x="457200" y="1600201"/>
            <a:ext cx="8229600" cy="3643132"/>
          </a:xfrm>
        </p:spPr>
        <p:txBody>
          <a:bodyPr/>
          <a:lstStyle/>
          <a:p>
            <a:pPr marL="0" indent="0">
              <a:buNone/>
            </a:pPr>
            <a:r>
              <a:rPr lang="en-US" b="1" dirty="0"/>
              <a:t>Buy classes</a:t>
            </a:r>
            <a:r>
              <a:rPr lang="en-US" dirty="0"/>
              <a:t> consist of three types of organizational buying situations: straight rebuy, new buy, and modified rebuy.</a:t>
            </a:r>
          </a:p>
        </p:txBody>
      </p:sp>
      <p:pic>
        <p:nvPicPr>
          <p:cNvPr id="8909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3200" b="1" dirty="0">
              <a:solidFill>
                <a:schemeClr val="accent2"/>
              </a:solidFill>
            </a:endParaRPr>
          </a:p>
        </p:txBody>
      </p:sp>
      <p:sp>
        <p:nvSpPr>
          <p:cNvPr id="16" name="Title 15"/>
          <p:cNvSpPr>
            <a:spLocks noGrp="1"/>
          </p:cNvSpPr>
          <p:nvPr>
            <p:ph type="title"/>
          </p:nvPr>
        </p:nvSpPr>
        <p:spPr/>
        <p:txBody>
          <a:bodyPr/>
          <a:lstStyle/>
          <a:p>
            <a:r>
              <a:rPr lang="en-US" sz="2800" b="1" dirty="0">
                <a:solidFill>
                  <a:srgbClr val="A50532"/>
                </a:solidFill>
              </a:rPr>
              <a:t>BUSINESS-TO-BUSINESS MARKETING AND ORGANIZATIONAL BUYERS</a:t>
            </a:r>
            <a:endParaRPr lang="en-US" sz="2800" dirty="0"/>
          </a:p>
        </p:txBody>
      </p:sp>
      <p:sp>
        <p:nvSpPr>
          <p:cNvPr id="17" name="Content Placeholder 16"/>
          <p:cNvSpPr>
            <a:spLocks noGrp="1"/>
          </p:cNvSpPr>
          <p:nvPr>
            <p:ph idx="1"/>
          </p:nvPr>
        </p:nvSpPr>
        <p:spPr>
          <a:xfrm>
            <a:off x="395690" y="1417638"/>
            <a:ext cx="5027210" cy="4525963"/>
          </a:xfrm>
        </p:spPr>
        <p:txBody>
          <a:bodyPr/>
          <a:lstStyle/>
          <a:p>
            <a:r>
              <a:rPr lang="en-US" sz="2800" b="1" dirty="0">
                <a:solidFill>
                  <a:srgbClr val="0064FF"/>
                </a:solidFill>
                <a:hlinkClick r:id="rId3" action="ppaction://hlinksldjump"/>
              </a:rPr>
              <a:t>Business-to-Business Marketing</a:t>
            </a:r>
            <a:endParaRPr lang="en-US" sz="2800" b="1" dirty="0">
              <a:solidFill>
                <a:srgbClr val="2C455E"/>
              </a:solidFill>
            </a:endParaRPr>
          </a:p>
          <a:p>
            <a:r>
              <a:rPr lang="en-US" sz="2800" b="1" dirty="0">
                <a:solidFill>
                  <a:srgbClr val="0064FF"/>
                </a:solidFill>
                <a:hlinkClick r:id="rId4" action="ppaction://hlinksldjump"/>
              </a:rPr>
              <a:t>Organizational Buyers</a:t>
            </a:r>
            <a:endParaRPr lang="en-US" sz="2800" b="1" dirty="0">
              <a:solidFill>
                <a:srgbClr val="000000"/>
              </a:solidFill>
            </a:endParaRPr>
          </a:p>
          <a:p>
            <a:pPr marL="914400" lvl="1" indent="-457200">
              <a:buFont typeface="+mj-lt"/>
              <a:buAutoNum type="arabicPeriod"/>
            </a:pPr>
            <a:r>
              <a:rPr lang="en-US" sz="2400" b="1" dirty="0"/>
              <a:t>Industrial Markets (Industrial Firms)</a:t>
            </a:r>
          </a:p>
          <a:p>
            <a:pPr marL="914400" lvl="1" indent="-457200">
              <a:buFont typeface="+mj-lt"/>
              <a:buAutoNum type="arabicPeriod"/>
            </a:pPr>
            <a:r>
              <a:rPr lang="en-US" sz="2400" b="1" dirty="0"/>
              <a:t>Reseller Markets  (Resellers)</a:t>
            </a:r>
          </a:p>
          <a:p>
            <a:pPr lvl="2"/>
            <a:r>
              <a:rPr lang="en-US" sz="2000" b="1" dirty="0"/>
              <a:t>Wholesalers</a:t>
            </a:r>
          </a:p>
          <a:p>
            <a:pPr lvl="2"/>
            <a:r>
              <a:rPr lang="en-US" sz="2000" b="1" dirty="0"/>
              <a:t>Retailers</a:t>
            </a:r>
          </a:p>
          <a:p>
            <a:pPr marL="914400" lvl="1" indent="-457200">
              <a:buFont typeface="+mj-lt"/>
              <a:buAutoNum type="arabicPeriod"/>
            </a:pPr>
            <a:r>
              <a:rPr lang="en-US" sz="2000" b="1" dirty="0"/>
              <a:t>Government Markets (Government Agencies)</a:t>
            </a:r>
            <a:endParaRPr lang="en-US" sz="2400" dirty="0"/>
          </a:p>
        </p:txBody>
      </p:sp>
      <p:pic>
        <p:nvPicPr>
          <p:cNvPr id="3" name="Picture 2" descr="A simulated picture of the Orion spacecraft hovering over a plane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3002" y="2165563"/>
            <a:ext cx="4021598" cy="2766860"/>
          </a:xfrm>
          <a:prstGeom prst="rect">
            <a:avLst/>
          </a:prstGeom>
        </p:spPr>
      </p:pic>
      <p:grpSp>
        <p:nvGrpSpPr>
          <p:cNvPr id="9" name="Group 8" descr="Click for a NASA video."/>
          <p:cNvGrpSpPr/>
          <p:nvPr/>
        </p:nvGrpSpPr>
        <p:grpSpPr>
          <a:xfrm>
            <a:off x="6734543" y="5214636"/>
            <a:ext cx="838692" cy="1109965"/>
            <a:chOff x="6734543" y="5214636"/>
            <a:chExt cx="838692" cy="1109965"/>
          </a:xfrm>
        </p:grpSpPr>
        <p:pic>
          <p:nvPicPr>
            <p:cNvPr id="15" name="Picture 19">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4723" y="5562601"/>
              <a:ext cx="798512" cy="762000"/>
            </a:xfrm>
            <a:prstGeom prst="rect">
              <a:avLst/>
            </a:prstGeom>
            <a:noFill/>
            <a:ln>
              <a:noFill/>
            </a:ln>
          </p:spPr>
        </p:pic>
        <p:sp>
          <p:nvSpPr>
            <p:cNvPr id="2" name="TextBox 1"/>
            <p:cNvSpPr txBox="1"/>
            <p:nvPr/>
          </p:nvSpPr>
          <p:spPr>
            <a:xfrm>
              <a:off x="6734543" y="5214636"/>
              <a:ext cx="838692" cy="369332"/>
            </a:xfrm>
            <a:prstGeom prst="rect">
              <a:avLst/>
            </a:prstGeom>
            <a:noFill/>
          </p:spPr>
          <p:txBody>
            <a:bodyPr wrap="none" rtlCol="0">
              <a:spAutoFit/>
            </a:bodyPr>
            <a:lstStyle/>
            <a:p>
              <a:pPr algn="ctr"/>
              <a:r>
                <a:rPr lang="en-US" sz="1800" b="1" dirty="0"/>
                <a:t>NASA</a:t>
              </a:r>
              <a:endParaRPr lang="en-US" sz="1400" b="1" dirty="0"/>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93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E-marketplaces</a:t>
            </a:r>
            <a:endParaRPr lang="en-US" dirty="0"/>
          </a:p>
        </p:txBody>
      </p:sp>
      <p:sp>
        <p:nvSpPr>
          <p:cNvPr id="8" name="Content Placeholder 7"/>
          <p:cNvSpPr>
            <a:spLocks noGrp="1"/>
          </p:cNvSpPr>
          <p:nvPr>
            <p:ph idx="1"/>
          </p:nvPr>
        </p:nvSpPr>
        <p:spPr>
          <a:xfrm>
            <a:off x="457200" y="1600201"/>
            <a:ext cx="8229600" cy="3643132"/>
          </a:xfrm>
        </p:spPr>
        <p:txBody>
          <a:bodyPr/>
          <a:lstStyle/>
          <a:p>
            <a:pPr marL="0" indent="0">
              <a:buNone/>
            </a:pPr>
            <a:r>
              <a:rPr lang="en-US" b="1" dirty="0"/>
              <a:t>E-marketplaces</a:t>
            </a:r>
            <a:r>
              <a:rPr lang="en-US" dirty="0"/>
              <a:t> are online trading communities that bring together buyers and supplier organizations to make possible the real time exchange of information, money, products, and services. Also called </a:t>
            </a:r>
            <a:r>
              <a:rPr lang="en-US" i="1" dirty="0"/>
              <a:t>B2B exchanges</a:t>
            </a:r>
            <a:r>
              <a:rPr lang="en-US" dirty="0"/>
              <a:t> or </a:t>
            </a:r>
            <a:r>
              <a:rPr lang="en-US" i="1" dirty="0"/>
              <a:t>e-hubs</a:t>
            </a:r>
            <a:r>
              <a:rPr lang="en-US" dirty="0"/>
              <a:t>.</a:t>
            </a:r>
          </a:p>
        </p:txBody>
      </p:sp>
      <p:pic>
        <p:nvPicPr>
          <p:cNvPr id="9933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13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Traditional Auction</a:t>
            </a:r>
            <a:endParaRPr lang="en-US" dirty="0"/>
          </a:p>
        </p:txBody>
      </p:sp>
      <p:sp>
        <p:nvSpPr>
          <p:cNvPr id="8" name="Content Placeholder 7"/>
          <p:cNvSpPr>
            <a:spLocks noGrp="1"/>
          </p:cNvSpPr>
          <p:nvPr>
            <p:ph idx="1"/>
          </p:nvPr>
        </p:nvSpPr>
        <p:spPr>
          <a:xfrm>
            <a:off x="457200" y="1600200"/>
            <a:ext cx="8229600" cy="3735729"/>
          </a:xfrm>
        </p:spPr>
        <p:txBody>
          <a:bodyPr/>
          <a:lstStyle/>
          <a:p>
            <a:pPr marL="0" indent="0">
              <a:buNone/>
            </a:pPr>
            <a:r>
              <a:rPr lang="en-US" dirty="0"/>
              <a:t>A </a:t>
            </a:r>
            <a:r>
              <a:rPr lang="en-US" b="1" dirty="0"/>
              <a:t>traditional auction</a:t>
            </a:r>
            <a:r>
              <a:rPr lang="en-US" dirty="0"/>
              <a:t>, in an e-marketplace, is an online auction in which a seller puts an item up for sale and would-be buyers are invited to bid in competition with each other.</a:t>
            </a:r>
          </a:p>
        </p:txBody>
      </p:sp>
      <p:pic>
        <p:nvPicPr>
          <p:cNvPr id="10138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34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Reverse Auction</a:t>
            </a:r>
            <a:endParaRPr lang="en-US" dirty="0"/>
          </a:p>
        </p:txBody>
      </p:sp>
      <p:sp>
        <p:nvSpPr>
          <p:cNvPr id="8" name="Content Placeholder 7"/>
          <p:cNvSpPr>
            <a:spLocks noGrp="1"/>
          </p:cNvSpPr>
          <p:nvPr>
            <p:ph idx="1"/>
          </p:nvPr>
        </p:nvSpPr>
        <p:spPr>
          <a:xfrm>
            <a:off x="457200" y="1600201"/>
            <a:ext cx="8229600" cy="3712580"/>
          </a:xfrm>
        </p:spPr>
        <p:txBody>
          <a:bodyPr/>
          <a:lstStyle/>
          <a:p>
            <a:pPr marL="0" indent="0">
              <a:buNone/>
            </a:pPr>
            <a:r>
              <a:rPr lang="en-US" dirty="0"/>
              <a:t>A </a:t>
            </a:r>
            <a:r>
              <a:rPr lang="en-US" b="1" dirty="0"/>
              <a:t>reverse auction</a:t>
            </a:r>
            <a:r>
              <a:rPr lang="en-US" dirty="0"/>
              <a:t>, in an e-marketplace, is an online auction in which a buyer communicates a need for a product or service and would-be suppliers are invited to bid in competition with each other.</a:t>
            </a:r>
          </a:p>
        </p:txBody>
      </p:sp>
      <p:pic>
        <p:nvPicPr>
          <p:cNvPr id="10342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Appendix 1 </a:t>
            </a:r>
            <a:r>
              <a:rPr lang="en-US" dirty="0">
                <a:solidFill>
                  <a:srgbClr val="7493E2"/>
                </a:solidFill>
                <a:effectLst>
                  <a:outerShdw blurRad="38100" dist="38100" dir="2700000" algn="tl">
                    <a:srgbClr val="DDDDDD"/>
                  </a:outerShdw>
                </a:effectLst>
              </a:rPr>
              <a:t>FIGURE 5-1</a:t>
            </a:r>
            <a:r>
              <a:rPr lang="en-US" b="1" dirty="0"/>
              <a:t>  Key characteristics and dimensions of organizational buying behavior </a:t>
            </a:r>
            <a:endParaRPr lang="en-US" dirty="0"/>
          </a:p>
        </p:txBody>
      </p:sp>
      <p:sp>
        <p:nvSpPr>
          <p:cNvPr id="7" name="Content Placeholder 6"/>
          <p:cNvSpPr>
            <a:spLocks noGrp="1"/>
          </p:cNvSpPr>
          <p:nvPr>
            <p:ph idx="1"/>
          </p:nvPr>
        </p:nvSpPr>
        <p:spPr>
          <a:xfrm>
            <a:off x="457200" y="1524000"/>
            <a:ext cx="8229600" cy="5029200"/>
          </a:xfrm>
        </p:spPr>
        <p:txBody>
          <a:bodyPr/>
          <a:lstStyle/>
          <a:p>
            <a:pPr marL="0" indent="0">
              <a:buNone/>
            </a:pPr>
            <a:r>
              <a:rPr lang="en-US" sz="1600" dirty="0"/>
              <a:t>Market characteristics: demand for industrial products and services is derived; few customers typically exist, and their purchase orders are large.</a:t>
            </a:r>
          </a:p>
          <a:p>
            <a:pPr marL="0" indent="0">
              <a:buNone/>
            </a:pPr>
            <a:r>
              <a:rPr lang="en-US" sz="1600" dirty="0"/>
              <a:t>Product or service characteristics: products or services are technical in nature and purchased on the basis of specifications; many of the goods purchased are raw and semi finished; heavy emphasis is placed on delivery time, technical assistance, and post sale service.</a:t>
            </a:r>
          </a:p>
          <a:p>
            <a:pPr marL="0" indent="0">
              <a:buNone/>
            </a:pPr>
            <a:r>
              <a:rPr lang="en-US" sz="1600" dirty="0"/>
              <a:t>Buying process characteristics: technically qualified and professional buyers follow established purchasing policies and procedures; buying objectives and criteria are typically spelled out, as are procedures for evaluating sellers and their products or services; there are multiple buying influences, and multiple parties participate in purchase decisions; there are reciprocal arrangements, and negotiation between buyers and sellers is commonplace; online buying over the Internet is widespread.</a:t>
            </a:r>
          </a:p>
          <a:p>
            <a:pPr marL="0" indent="0">
              <a:buNone/>
            </a:pPr>
            <a:r>
              <a:rPr lang="en-US" sz="1600" dirty="0"/>
              <a:t>Marketing mix characteristics: direct selling to organizational buyers is the rule, and distribution is very important; advertising and other forms of promotion are technical in nature; price is often negotiated, evaluated as part of broader seller and product/service qualities, and frequently affected by quantity discounts.</a:t>
            </a:r>
          </a:p>
        </p:txBody>
      </p:sp>
      <p:sp>
        <p:nvSpPr>
          <p:cNvPr id="9" name="Text Placeholder 8"/>
          <p:cNvSpPr>
            <a:spLocks noGrp="1"/>
          </p:cNvSpPr>
          <p:nvPr>
            <p:ph type="body" sz="quarter" idx="16"/>
          </p:nvPr>
        </p:nvSpPr>
        <p:spPr/>
        <p:txBody>
          <a:bodyPr/>
          <a:lstStyle/>
          <a:p>
            <a:r>
              <a:rPr lang="en-US" dirty="0">
                <a:hlinkClick r:id="rId2" action="ppaction://hlinksldjump"/>
              </a:rPr>
              <a:t>Return to slide</a:t>
            </a:r>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2 </a:t>
            </a:r>
            <a:r>
              <a:rPr lang="en-US" dirty="0">
                <a:solidFill>
                  <a:srgbClr val="7493E2"/>
                </a:solidFill>
                <a:effectLst>
                  <a:outerShdw blurRad="38100" dist="38100" dir="2700000" algn="tl">
                    <a:srgbClr val="DDDDDD"/>
                  </a:outerShdw>
                </a:effectLst>
              </a:rPr>
              <a:t>FIGURE 5-A</a:t>
            </a:r>
            <a:r>
              <a:rPr lang="en-US" b="1" dirty="0"/>
              <a:t>  </a:t>
            </a:r>
            <a:r>
              <a:rPr lang="en-US" b="1" dirty="0">
                <a:solidFill>
                  <a:srgbClr val="A50532"/>
                </a:solidFill>
              </a:rPr>
              <a:t>Key Organizational Buying Criteria</a:t>
            </a:r>
            <a:endParaRPr lang="en-US" dirty="0"/>
          </a:p>
        </p:txBody>
      </p:sp>
      <p:sp>
        <p:nvSpPr>
          <p:cNvPr id="3" name="Content Placeholder 2"/>
          <p:cNvSpPr>
            <a:spLocks noGrp="1"/>
          </p:cNvSpPr>
          <p:nvPr>
            <p:ph idx="1"/>
          </p:nvPr>
        </p:nvSpPr>
        <p:spPr>
          <a:xfrm>
            <a:off x="457200" y="1562100"/>
            <a:ext cx="8229600" cy="4991100"/>
          </a:xfrm>
        </p:spPr>
        <p:txBody>
          <a:bodyPr/>
          <a:lstStyle/>
          <a:p>
            <a:pPr marL="0" indent="0">
              <a:buNone/>
            </a:pPr>
            <a:r>
              <a:rPr lang="en-US" dirty="0"/>
              <a:t>Warranty/claim policies, technical capabilities, price, quality specifications, delivery schedules, past performance, and product facilities/capacity all lead to profit responsibility.</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3 </a:t>
            </a:r>
            <a:r>
              <a:rPr lang="en-US" sz="2800" dirty="0">
                <a:solidFill>
                  <a:srgbClr val="7493E2"/>
                </a:solidFill>
                <a:effectLst>
                  <a:outerShdw blurRad="38100" dist="38100" dir="2700000" algn="tl">
                    <a:srgbClr val="DDDDDD"/>
                  </a:outerShdw>
                </a:effectLst>
              </a:rPr>
              <a:t>FIGURE 5-2</a:t>
            </a:r>
            <a:r>
              <a:rPr lang="en-US" sz="2800" b="1" dirty="0"/>
              <a:t>  Product and supplier selection criteria for buying machine vision equipment emphasize factors other than price.</a:t>
            </a:r>
            <a:endParaRPr lang="en-US" sz="2800" dirty="0"/>
          </a:p>
        </p:txBody>
      </p:sp>
      <p:sp>
        <p:nvSpPr>
          <p:cNvPr id="3" name="Content Placeholder 2"/>
          <p:cNvSpPr>
            <a:spLocks noGrp="1"/>
          </p:cNvSpPr>
          <p:nvPr>
            <p:ph idx="1"/>
          </p:nvPr>
        </p:nvSpPr>
        <p:spPr>
          <a:xfrm>
            <a:off x="457200" y="1816100"/>
            <a:ext cx="8229600" cy="4737100"/>
          </a:xfrm>
        </p:spPr>
        <p:txBody>
          <a:bodyPr/>
          <a:lstStyle/>
          <a:p>
            <a:pPr marL="0" indent="0">
              <a:buNone/>
            </a:pPr>
            <a:r>
              <a:rPr lang="en-US" dirty="0"/>
              <a:t>The following criteria is important to machine vision buyers: performance (80 percent), technical support (68 percent), ease of use (67 percent), ease of setup (63 percent), complete solution including software (60 percent), ruggedness (56 percent), customization ability (53 percent), price (48 percent), integration expertise (42 percent), full tool set (42 percent), speed (38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4 </a:t>
            </a:r>
            <a:r>
              <a:rPr lang="en-US" sz="2800" dirty="0">
                <a:solidFill>
                  <a:srgbClr val="7493E2"/>
                </a:solidFill>
                <a:effectLst>
                  <a:outerShdw blurRad="38100" dist="38100" dir="2700000" algn="tl">
                    <a:srgbClr val="DDDDDD"/>
                  </a:outerShdw>
                </a:effectLst>
              </a:rPr>
              <a:t>FIGURE 5-3</a:t>
            </a:r>
            <a:r>
              <a:rPr lang="en-US" sz="2800" b="1" dirty="0"/>
              <a:t>  Comparing the stages in a consumer and organizational purchase decision process</a:t>
            </a:r>
            <a:endParaRPr lang="en-US" sz="2800" dirty="0"/>
          </a:p>
        </p:txBody>
      </p:sp>
      <p:sp>
        <p:nvSpPr>
          <p:cNvPr id="3" name="Content Placeholder 2"/>
          <p:cNvSpPr>
            <a:spLocks noGrp="1"/>
          </p:cNvSpPr>
          <p:nvPr>
            <p:ph idx="1"/>
          </p:nvPr>
        </p:nvSpPr>
        <p:spPr>
          <a:xfrm>
            <a:off x="457200" y="1270000"/>
            <a:ext cx="8229600" cy="5283200"/>
          </a:xfrm>
        </p:spPr>
        <p:txBody>
          <a:bodyPr/>
          <a:lstStyle/>
          <a:p>
            <a:pPr marL="0" indent="0">
              <a:buNone/>
            </a:pPr>
            <a:r>
              <a:rPr lang="en-US" sz="1200" dirty="0"/>
              <a:t>The five stages of the buying decision process are listed, along with how each applies to a consumer purchase (a smartphone for a student) and a organizational purchase (an earbud headset for a smartphone).</a:t>
            </a:r>
          </a:p>
          <a:p>
            <a:pPr marL="0" indent="0">
              <a:buNone/>
            </a:pPr>
            <a:r>
              <a:rPr lang="en-US" sz="1200" dirty="0"/>
              <a:t>1. Problem recognition. Consumer purchase: student doesn't like the features of the smartphone now owned and desires a new one. Organizational purchase: marketing research and sales departments observe that competitors are improving the earbud headsets for their smartphones. The firm decides to improve the earbud headsets on its own new models, which will be purchased from an outside supplier.</a:t>
            </a:r>
          </a:p>
          <a:p>
            <a:pPr marL="0" indent="0">
              <a:buNone/>
            </a:pPr>
            <a:r>
              <a:rPr lang="en-US" sz="1200" dirty="0"/>
              <a:t>2. Information search. Consumer purchase: student uses personal past experience and that of friends, ads, the Internet, and Consumer Reports to collect information and uncover alternatives. Organizational purchase: design and production engineers draft specifications for earbud headsets. The purchasing department identifies suppliers of earbud headsets.</a:t>
            </a:r>
          </a:p>
          <a:p>
            <a:pPr marL="0" indent="0">
              <a:buNone/>
            </a:pPr>
            <a:r>
              <a:rPr lang="en-US" sz="1200" dirty="0"/>
              <a:t>3. Alternative evaluation. Consumer purchase: Alternative smartphones are evaluated on the basis of important attributes desired in a phone, and several stores are visited. Organizational purchase: purchasing and engineering personnel visit with suppliers and assesses (1) facilities, (2) capacity, (3) quality control, and (4) financial status. They drop any suppliers not satisfactory on these attributes.</a:t>
            </a:r>
          </a:p>
          <a:p>
            <a:pPr marL="0" indent="0">
              <a:buNone/>
            </a:pPr>
            <a:r>
              <a:rPr lang="en-US" sz="1200" dirty="0"/>
              <a:t>4. Purchase decision. Consumer purchase: a specific brand of smartphone is selected, the price is paid, and the student leaves the store. Organizational purchase: they use (1) quality, (2) price, (3) delivery, and (4) technical capability as key buying criteria to select a supplier. Then they negotiate terms and award a contract.</a:t>
            </a:r>
          </a:p>
          <a:p>
            <a:pPr marL="0" indent="0">
              <a:buNone/>
            </a:pPr>
            <a:r>
              <a:rPr lang="en-US" sz="1200" dirty="0"/>
              <a:t>5. Post purchase behavior. Consumer purchase: student reevaluates the purchase decision and may return the phone to the store if it is unsatisfactory. Organizational purchase: they evaluate suppliers using a formal vendor rating system and notify a supplier if the earbud headsets do not meet their quality standard. If the problem is not corrected, they drop the firm as a future supplier.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5 </a:t>
            </a:r>
            <a:r>
              <a:rPr lang="en-US" sz="3200" dirty="0">
                <a:solidFill>
                  <a:srgbClr val="7493E2"/>
                </a:solidFill>
                <a:effectLst>
                  <a:outerShdw blurRad="38100" dist="38100" dir="2700000" algn="tl">
                    <a:srgbClr val="DDDDDD"/>
                  </a:outerShdw>
                </a:effectLst>
              </a:rPr>
              <a:t>FIGURE 5-4</a:t>
            </a:r>
            <a:r>
              <a:rPr lang="en-US" sz="3200" b="1" dirty="0"/>
              <a:t>  The buying situation affects buying center behavior in different ways</a:t>
            </a:r>
            <a:endParaRPr lang="en-US" sz="3200" dirty="0"/>
          </a:p>
        </p:txBody>
      </p:sp>
      <p:sp>
        <p:nvSpPr>
          <p:cNvPr id="3" name="Content Placeholder 2"/>
          <p:cNvSpPr>
            <a:spLocks noGrp="1"/>
          </p:cNvSpPr>
          <p:nvPr>
            <p:ph idx="1"/>
          </p:nvPr>
        </p:nvSpPr>
        <p:spPr>
          <a:xfrm>
            <a:off x="457200" y="1447800"/>
            <a:ext cx="8229600" cy="5105400"/>
          </a:xfrm>
        </p:spPr>
        <p:txBody>
          <a:bodyPr/>
          <a:lstStyle/>
          <a:p>
            <a:pPr marL="0" indent="0">
              <a:buNone/>
            </a:pPr>
            <a:r>
              <a:rPr lang="en-US" sz="1800" dirty="0"/>
              <a:t>The six buying center dimensions are listed, as well as how they are affected by three buy-class situations: new buy, straight rebuy, and modified rebuy.</a:t>
            </a:r>
          </a:p>
          <a:p>
            <a:pPr marL="0" indent="0">
              <a:buNone/>
            </a:pPr>
            <a:r>
              <a:rPr lang="en-US" sz="1800" dirty="0"/>
              <a:t>1. People involved. New buy: many. Straight rebuy: one. Modified rebuy: Two to three.</a:t>
            </a:r>
          </a:p>
          <a:p>
            <a:pPr marL="0" indent="0">
              <a:buNone/>
            </a:pPr>
            <a:r>
              <a:rPr lang="en-US" sz="1800" dirty="0"/>
              <a:t>2. Decision time. New buy: long. Straight rebuy: short. Modified rebuy: moderate.</a:t>
            </a:r>
          </a:p>
          <a:p>
            <a:pPr marL="0" indent="0">
              <a:buNone/>
            </a:pPr>
            <a:r>
              <a:rPr lang="en-US" sz="1800" dirty="0"/>
              <a:t>3. Problem definition. New buy: uncertain. Straight rebuy: well-defined. Modified rebuy: minor modifications.</a:t>
            </a:r>
          </a:p>
          <a:p>
            <a:pPr marL="0" indent="0">
              <a:buNone/>
            </a:pPr>
            <a:r>
              <a:rPr lang="en-US" sz="1800" dirty="0"/>
              <a:t>4. Buying objective. New buy: good solution. Straight rebuy: low-priced supplier. Modified rebuy: low-priced supplier</a:t>
            </a:r>
          </a:p>
          <a:p>
            <a:pPr marL="0" indent="0">
              <a:buNone/>
            </a:pPr>
            <a:r>
              <a:rPr lang="en-US" sz="1800" dirty="0"/>
              <a:t>5. Suppliers considered. New buy: new/present. Straight rebuy: present. Modified rebuy: present.</a:t>
            </a:r>
          </a:p>
          <a:p>
            <a:pPr marL="0" indent="0">
              <a:buNone/>
            </a:pPr>
            <a:r>
              <a:rPr lang="en-US" sz="1800" dirty="0"/>
              <a:t>6. Buying influence. New buy: technical/operating personnel. Straight rebuy: purchasing agent. Modified rebuy: purchasing agent and others.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6 </a:t>
            </a:r>
            <a:r>
              <a:rPr lang="en-US" sz="2800" dirty="0">
                <a:solidFill>
                  <a:srgbClr val="7493E2"/>
                </a:solidFill>
                <a:effectLst>
                  <a:outerShdw blurRad="38100" dist="38100" dir="2700000" algn="tl">
                    <a:srgbClr val="DDDDDD"/>
                  </a:outerShdw>
                </a:effectLst>
              </a:rPr>
              <a:t>FIGURE 5-5</a:t>
            </a:r>
            <a:r>
              <a:rPr lang="en-US" sz="2800" b="1" dirty="0"/>
              <a:t>  How buyer and seller participants and price behavior differ by type of online auction</a:t>
            </a:r>
            <a:endParaRPr lang="en-US" sz="2800" dirty="0"/>
          </a:p>
        </p:txBody>
      </p:sp>
      <p:sp>
        <p:nvSpPr>
          <p:cNvPr id="3" name="Content Placeholder 2"/>
          <p:cNvSpPr>
            <a:spLocks noGrp="1"/>
          </p:cNvSpPr>
          <p:nvPr>
            <p:ph idx="1"/>
          </p:nvPr>
        </p:nvSpPr>
        <p:spPr>
          <a:xfrm>
            <a:off x="457200" y="1409700"/>
            <a:ext cx="8229600" cy="5143500"/>
          </a:xfrm>
        </p:spPr>
        <p:txBody>
          <a:bodyPr/>
          <a:lstStyle/>
          <a:p>
            <a:pPr marL="0" indent="0">
              <a:buNone/>
            </a:pPr>
            <a:r>
              <a:rPr lang="en-US" dirty="0"/>
              <a:t>A line graph, labeled “price” on its vertical axis and “number of buyers” on its horizontal axis, shows an inclining curve in a traditional auction where there is one seller and many buyers.</a:t>
            </a:r>
          </a:p>
          <a:p>
            <a:pPr marL="0" indent="0">
              <a:buNone/>
            </a:pPr>
            <a:r>
              <a:rPr lang="en-US" dirty="0"/>
              <a:t>A line graph, labeled “price” on its vertical axis and “number of sellers” on its horizontal axis, shows an declining arch in a reverse auction where there are many sellers and one buyer.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5321-5D6F-45DE-B6CA-DB647771D6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944388-9A6D-4A95-9E5D-83C6EA7594B5}"/>
              </a:ext>
            </a:extLst>
          </p:cNvPr>
          <p:cNvSpPr>
            <a:spLocks noGrp="1"/>
          </p:cNvSpPr>
          <p:nvPr>
            <p:ph sz="quarter" idx="12"/>
          </p:nvPr>
        </p:nvSpPr>
        <p:spPr/>
        <p:txBody>
          <a:bodyPr/>
          <a:lstStyle/>
          <a:p>
            <a:endParaRPr lang="en-US"/>
          </a:p>
        </p:txBody>
      </p:sp>
      <p:sp>
        <p:nvSpPr>
          <p:cNvPr id="4" name="Content Placeholder 3">
            <a:extLst>
              <a:ext uri="{FF2B5EF4-FFF2-40B4-BE49-F238E27FC236}">
                <a16:creationId xmlns:a16="http://schemas.microsoft.com/office/drawing/2014/main" id="{8B0B81DF-44B6-43A4-805A-D4DBCF64D9AD}"/>
              </a:ext>
            </a:extLst>
          </p:cNvPr>
          <p:cNvSpPr>
            <a:spLocks noGrp="1"/>
          </p:cNvSpPr>
          <p:nvPr>
            <p:ph sz="quarter" idx="13"/>
          </p:nvPr>
        </p:nvSpPr>
        <p:spPr/>
        <p:txBody>
          <a:bodyPr/>
          <a:lstStyle/>
          <a:p>
            <a:endParaRPr lang="en-US"/>
          </a:p>
        </p:txBody>
      </p:sp>
      <p:sp>
        <p:nvSpPr>
          <p:cNvPr id="5" name="Content Placeholder 4">
            <a:extLst>
              <a:ext uri="{FF2B5EF4-FFF2-40B4-BE49-F238E27FC236}">
                <a16:creationId xmlns:a16="http://schemas.microsoft.com/office/drawing/2014/main" id="{270E38B8-ACF7-452A-982B-316FA1135726}"/>
              </a:ext>
            </a:extLst>
          </p:cNvPr>
          <p:cNvSpPr>
            <a:spLocks noGrp="1"/>
          </p:cNvSpPr>
          <p:nvPr>
            <p:ph sz="quarter" idx="14"/>
          </p:nvPr>
        </p:nvSpPr>
        <p:spPr/>
        <p:txBody>
          <a:bodyPr/>
          <a:lstStyle/>
          <a:p>
            <a:endParaRPr lang="en-US"/>
          </a:p>
        </p:txBody>
      </p:sp>
      <p:sp>
        <p:nvSpPr>
          <p:cNvPr id="6" name="Content Placeholder 5">
            <a:extLst>
              <a:ext uri="{FF2B5EF4-FFF2-40B4-BE49-F238E27FC236}">
                <a16:creationId xmlns:a16="http://schemas.microsoft.com/office/drawing/2014/main" id="{2B5D4069-72FE-4298-AC2C-1CB2C94B6EB7}"/>
              </a:ext>
            </a:extLst>
          </p:cNvPr>
          <p:cNvSpPr>
            <a:spLocks noGrp="1"/>
          </p:cNvSpPr>
          <p:nvPr>
            <p:ph sz="quarter" idx="15"/>
          </p:nvPr>
        </p:nvSpPr>
        <p:spPr/>
        <p:txBody>
          <a:bodyPr/>
          <a:lstStyle/>
          <a:p>
            <a:endParaRPr lang="en-US"/>
          </a:p>
        </p:txBody>
      </p:sp>
      <p:sp>
        <p:nvSpPr>
          <p:cNvPr id="7" name="Content Placeholder 6">
            <a:extLst>
              <a:ext uri="{FF2B5EF4-FFF2-40B4-BE49-F238E27FC236}">
                <a16:creationId xmlns:a16="http://schemas.microsoft.com/office/drawing/2014/main" id="{9071B57D-118D-436D-9D40-BFA22442EFF2}"/>
              </a:ext>
            </a:extLst>
          </p:cNvPr>
          <p:cNvSpPr>
            <a:spLocks noGrp="1"/>
          </p:cNvSpPr>
          <p:nvPr>
            <p:ph sz="quarter" idx="10"/>
          </p:nvPr>
        </p:nvSpPr>
        <p:spPr/>
        <p:txBody>
          <a:bodyPr/>
          <a:lstStyle/>
          <a:p>
            <a:endParaRPr lang="en-US"/>
          </a:p>
        </p:txBody>
      </p:sp>
      <p:sp>
        <p:nvSpPr>
          <p:cNvPr id="8" name="Content Placeholder 7">
            <a:extLst>
              <a:ext uri="{FF2B5EF4-FFF2-40B4-BE49-F238E27FC236}">
                <a16:creationId xmlns:a16="http://schemas.microsoft.com/office/drawing/2014/main" id="{36E526F6-AE3D-4A4D-AE47-B74849129819}"/>
              </a:ext>
            </a:extLst>
          </p:cNvPr>
          <p:cNvSpPr>
            <a:spLocks noGrp="1"/>
          </p:cNvSpPr>
          <p:nvPr>
            <p:ph sz="quarter" idx="11"/>
          </p:nvPr>
        </p:nvSpPr>
        <p:spPr/>
        <p:txBody>
          <a:bodyPr/>
          <a:lstStyle/>
          <a:p>
            <a:endParaRPr lang="en-US"/>
          </a:p>
        </p:txBody>
      </p:sp>
      <p:sp>
        <p:nvSpPr>
          <p:cNvPr id="9" name="Text Placeholder 8">
            <a:extLst>
              <a:ext uri="{FF2B5EF4-FFF2-40B4-BE49-F238E27FC236}">
                <a16:creationId xmlns:a16="http://schemas.microsoft.com/office/drawing/2014/main" id="{BCD80889-0090-40C2-80C3-01AC963548F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76764509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800" b="1" dirty="0">
              <a:solidFill>
                <a:schemeClr val="accent2"/>
              </a:solidFill>
            </a:endParaRPr>
          </a:p>
        </p:txBody>
      </p:sp>
      <p:sp>
        <p:nvSpPr>
          <p:cNvPr id="9" name="Title 8"/>
          <p:cNvSpPr>
            <a:spLocks noGrp="1"/>
          </p:cNvSpPr>
          <p:nvPr>
            <p:ph type="title"/>
          </p:nvPr>
        </p:nvSpPr>
        <p:spPr>
          <a:xfrm>
            <a:off x="457200" y="185738"/>
            <a:ext cx="8229600" cy="1143000"/>
          </a:xfrm>
        </p:spPr>
        <p:txBody>
          <a:bodyPr anchor="ctr"/>
          <a:lstStyle/>
          <a:p>
            <a:r>
              <a:rPr lang="en-US" sz="2400" b="1" dirty="0">
                <a:solidFill>
                  <a:srgbClr val="A50532"/>
                </a:solidFill>
              </a:rPr>
              <a:t>MEASURING DOMESTIC AND GLOBAL INDUSTRIAL, RESELLER, AND GOVERNMENT MARKETS</a:t>
            </a:r>
            <a:endParaRPr lang="en-US" sz="2400" dirty="0"/>
          </a:p>
        </p:txBody>
      </p:sp>
      <p:sp>
        <p:nvSpPr>
          <p:cNvPr id="10" name="Content Placeholder 9"/>
          <p:cNvSpPr>
            <a:spLocks noGrp="1"/>
          </p:cNvSpPr>
          <p:nvPr>
            <p:ph idx="1"/>
          </p:nvPr>
        </p:nvSpPr>
        <p:spPr>
          <a:xfrm>
            <a:off x="457200" y="1600200"/>
            <a:ext cx="5156200" cy="4525963"/>
          </a:xfrm>
        </p:spPr>
        <p:txBody>
          <a:bodyPr/>
          <a:lstStyle/>
          <a:p>
            <a:r>
              <a:rPr lang="en-US" b="1" dirty="0">
                <a:solidFill>
                  <a:srgbClr val="0066FF"/>
                </a:solidFill>
                <a:hlinkClick r:id="rId3" action="ppaction://hlinksldjump"/>
              </a:rPr>
              <a:t>North American Industry Classification System (NAICS)</a:t>
            </a:r>
            <a:endParaRPr lang="en-US" b="1" dirty="0">
              <a:solidFill>
                <a:srgbClr val="0066FF"/>
              </a:solidFill>
            </a:endParaRPr>
          </a:p>
          <a:p>
            <a:pPr marL="0" indent="0">
              <a:buNone/>
            </a:pPr>
            <a:endParaRPr lang="en-US" b="1" dirty="0">
              <a:solidFill>
                <a:srgbClr val="2C455E"/>
              </a:solidFill>
            </a:endParaRPr>
          </a:p>
          <a:p>
            <a:r>
              <a:rPr lang="en-US" b="1" dirty="0"/>
              <a:t>North American Free Trade Agreement (NAFTA)</a:t>
            </a:r>
            <a:endParaRPr lang="en-US" dirty="0"/>
          </a:p>
        </p:txBody>
      </p:sp>
      <p:pic>
        <p:nvPicPr>
          <p:cNvPr id="15367" name="Picture 28" descr="Click for an introduction to NAIC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3854" y="2014215"/>
            <a:ext cx="798513" cy="762000"/>
          </a:xfrm>
          <a:prstGeom prst="rect">
            <a:avLst/>
          </a:prstGeom>
          <a:noFill/>
          <a:ln>
            <a:noFill/>
          </a:ln>
        </p:spPr>
      </p:pic>
      <p:pic>
        <p:nvPicPr>
          <p:cNvPr id="15366" name="Picture 27" descr="Click for a NAFTA website.">
            <a:hlinkClick r:id="rId6"/>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3854" y="4382001"/>
            <a:ext cx="798513" cy="762000"/>
          </a:xfrm>
          <a:prstGeom prst="rect">
            <a:avLst/>
          </a:prstGeom>
          <a:noFill/>
          <a:ln>
            <a:noFill/>
          </a:ln>
        </p:spPr>
      </p:pic>
      <p:sp>
        <p:nvSpPr>
          <p:cNvPr id="2" name="TextBox 1"/>
          <p:cNvSpPr txBox="1"/>
          <p:nvPr/>
        </p:nvSpPr>
        <p:spPr>
          <a:xfrm>
            <a:off x="7091343" y="4497670"/>
            <a:ext cx="1159292" cy="646331"/>
          </a:xfrm>
          <a:prstGeom prst="rect">
            <a:avLst/>
          </a:prstGeom>
          <a:noFill/>
        </p:spPr>
        <p:txBody>
          <a:bodyPr wrap="none" rtlCol="0">
            <a:spAutoFit/>
          </a:bodyPr>
          <a:lstStyle/>
          <a:p>
            <a:pPr algn="ctr"/>
            <a:r>
              <a:rPr lang="en-US" sz="1800" b="1" dirty="0"/>
              <a:t>NAFTA </a:t>
            </a:r>
          </a:p>
          <a:p>
            <a:pPr algn="ctr"/>
            <a:r>
              <a:rPr lang="en-US" sz="1800" b="1" dirty="0"/>
              <a:t>Web Site</a:t>
            </a:r>
          </a:p>
        </p:txBody>
      </p:sp>
      <p:sp>
        <p:nvSpPr>
          <p:cNvPr id="3" name="TextBox 2"/>
          <p:cNvSpPr txBox="1"/>
          <p:nvPr/>
        </p:nvSpPr>
        <p:spPr>
          <a:xfrm>
            <a:off x="7010056" y="2129884"/>
            <a:ext cx="1159292" cy="646331"/>
          </a:xfrm>
          <a:prstGeom prst="rect">
            <a:avLst/>
          </a:prstGeom>
          <a:noFill/>
        </p:spPr>
        <p:txBody>
          <a:bodyPr wrap="none" rtlCol="0">
            <a:spAutoFit/>
          </a:bodyPr>
          <a:lstStyle/>
          <a:p>
            <a:pPr algn="ctr"/>
            <a:r>
              <a:rPr lang="en-US" sz="1800" b="1" dirty="0"/>
              <a:t>NAICS </a:t>
            </a:r>
          </a:p>
          <a:p>
            <a:pPr algn="ctr"/>
            <a:r>
              <a:rPr lang="en-US" sz="1800" b="1" dirty="0"/>
              <a:t>Web Site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6" descr="Chap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578" y="544745"/>
            <a:ext cx="2517775" cy="388937"/>
          </a:xfrm>
          <a:prstGeom prst="rect">
            <a:avLst/>
          </a:prstGeom>
          <a:noFill/>
          <a:ln>
            <a:noFill/>
          </a:ln>
        </p:spPr>
      </p:pic>
      <p:pic>
        <p:nvPicPr>
          <p:cNvPr id="6" name="Picture 13" descr="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221" y="1084912"/>
            <a:ext cx="1120775" cy="1828800"/>
          </a:xfrm>
          <a:prstGeom prst="rect">
            <a:avLst/>
          </a:prstGeom>
          <a:noFill/>
        </p:spPr>
      </p:pic>
      <p:sp>
        <p:nvSpPr>
          <p:cNvPr id="10" name="Title 9"/>
          <p:cNvSpPr>
            <a:spLocks noGrp="1"/>
          </p:cNvSpPr>
          <p:nvPr>
            <p:ph type="ctrTitle"/>
          </p:nvPr>
        </p:nvSpPr>
        <p:spPr>
          <a:xfrm>
            <a:off x="228600" y="3284621"/>
            <a:ext cx="5105400" cy="609600"/>
          </a:xfrm>
        </p:spPr>
        <p:txBody>
          <a:bodyPr/>
          <a:lstStyle/>
          <a:p>
            <a:r>
              <a:rPr lang="en-US" dirty="0"/>
              <a:t>Understanding and Reaching Global Consumers and Markets</a:t>
            </a:r>
          </a:p>
        </p:txBody>
      </p:sp>
      <p:pic>
        <p:nvPicPr>
          <p:cNvPr id="5" name="Picture 4"/>
          <p:cNvPicPr>
            <a:picLocks noChangeAspect="1"/>
          </p:cNvPicPr>
          <p:nvPr/>
        </p:nvPicPr>
        <p:blipFill>
          <a:blip r:embed="rId5"/>
          <a:stretch>
            <a:fillRect/>
          </a:stretch>
        </p:blipFill>
        <p:spPr>
          <a:xfrm>
            <a:off x="5700617" y="1400544"/>
            <a:ext cx="3200601" cy="4094259"/>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endParaRPr lang="en-US" sz="2000" b="1" dirty="0">
              <a:solidFill>
                <a:srgbClr val="A50532"/>
              </a:solidFill>
            </a:endParaRPr>
          </a:p>
        </p:txBody>
      </p:sp>
      <p:sp>
        <p:nvSpPr>
          <p:cNvPr id="10" name="Title 9"/>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6, YOU SHOULD BE ABLE TO: </a:t>
            </a:r>
            <a:r>
              <a:rPr lang="en-US" sz="1800" b="1" dirty="0">
                <a:solidFill>
                  <a:srgbClr val="A50532"/>
                </a:solidFill>
              </a:rPr>
              <a:t>(1 of 2)</a:t>
            </a:r>
            <a:endParaRPr lang="en-US" sz="1800" dirty="0"/>
          </a:p>
        </p:txBody>
      </p:sp>
      <p:sp>
        <p:nvSpPr>
          <p:cNvPr id="11" name="Content Placeholder 10"/>
          <p:cNvSpPr>
            <a:spLocks noGrp="1"/>
          </p:cNvSpPr>
          <p:nvPr>
            <p:ph idx="1"/>
          </p:nvPr>
        </p:nvSpPr>
        <p:spPr/>
        <p:txBody>
          <a:bodyPr/>
          <a:lstStyle/>
          <a:p>
            <a:pPr marL="1828800" indent="-1828800" eaLnBrk="1" hangingPunct="1">
              <a:buNone/>
            </a:pPr>
            <a:r>
              <a:rPr lang="en-US" sz="2800" b="1" dirty="0"/>
              <a:t>1.	Describe the nature and scope of world trade from a global perspective.</a:t>
            </a:r>
          </a:p>
          <a:p>
            <a:pPr marL="1828800" indent="-1828800">
              <a:buNone/>
            </a:pPr>
            <a:r>
              <a:rPr lang="en-US" sz="2800" b="1" dirty="0"/>
              <a:t>2. 	Identify the major trends that have influenced world trade and global marketing.</a:t>
            </a:r>
          </a:p>
          <a:p>
            <a:pPr marL="1828800" indent="-1828800">
              <a:buNone/>
            </a:pPr>
            <a:r>
              <a:rPr lang="en-US" sz="2800" b="1" dirty="0"/>
              <a:t>3. 	Identify the environmental forces that shape global marketing efforts.</a:t>
            </a:r>
            <a:endParaRPr lang="en-US" sz="2800"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endParaRPr lang="en-US" sz="2000" b="1" dirty="0">
              <a:solidFill>
                <a:srgbClr val="A50532"/>
              </a:solidFill>
            </a:endParaRPr>
          </a:p>
        </p:txBody>
      </p:sp>
      <p:sp>
        <p:nvSpPr>
          <p:cNvPr id="9" name="Title 8"/>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6, YOU SHOULD BE ABLE TO: </a:t>
            </a:r>
            <a:r>
              <a:rPr lang="en-US" sz="1800" b="1" dirty="0">
                <a:solidFill>
                  <a:srgbClr val="A50532"/>
                </a:solidFill>
              </a:rPr>
              <a:t>(2 of 2)</a:t>
            </a:r>
            <a:endParaRPr lang="en-US" sz="1800" dirty="0"/>
          </a:p>
        </p:txBody>
      </p:sp>
      <p:sp>
        <p:nvSpPr>
          <p:cNvPr id="10" name="Content Placeholder 9"/>
          <p:cNvSpPr>
            <a:spLocks noGrp="1"/>
          </p:cNvSpPr>
          <p:nvPr>
            <p:ph idx="1"/>
          </p:nvPr>
        </p:nvSpPr>
        <p:spPr/>
        <p:txBody>
          <a:bodyPr/>
          <a:lstStyle/>
          <a:p>
            <a:pPr marL="1828800" indent="-1828800">
              <a:buNone/>
            </a:pPr>
            <a:r>
              <a:rPr lang="en-US" sz="2800" b="1" dirty="0"/>
              <a:t>4.  	Name and describe the alternative approaches companies use to enter global markets.</a:t>
            </a:r>
          </a:p>
          <a:p>
            <a:pPr marL="1828800" indent="-1828800">
              <a:buNone/>
            </a:pPr>
            <a:r>
              <a:rPr lang="en-US" sz="2800" b="1" dirty="0"/>
              <a:t>5. 	Explain the distinction between standardization and customization when companies craft worldwide marketing programs.</a:t>
            </a:r>
            <a:endParaRPr lang="en-US" sz="2800"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7" name="AutoShape 27"/>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defRPr/>
            </a:pPr>
            <a:endParaRPr lang="en-US" sz="3200" b="1" dirty="0">
              <a:solidFill>
                <a:srgbClr val="A50532"/>
              </a:solidFill>
            </a:endParaRPr>
          </a:p>
        </p:txBody>
      </p:sp>
      <p:sp>
        <p:nvSpPr>
          <p:cNvPr id="6" name="Title 5"/>
          <p:cNvSpPr>
            <a:spLocks noGrp="1"/>
          </p:cNvSpPr>
          <p:nvPr>
            <p:ph type="title"/>
          </p:nvPr>
        </p:nvSpPr>
        <p:spPr>
          <a:xfrm>
            <a:off x="476156" y="217765"/>
            <a:ext cx="8229600" cy="1143000"/>
          </a:xfrm>
        </p:spPr>
        <p:txBody>
          <a:bodyPr/>
          <a:lstStyle/>
          <a:p>
            <a:r>
              <a:rPr lang="en-US" sz="3200" b="1" dirty="0">
                <a:solidFill>
                  <a:srgbClr val="A50532"/>
                </a:solidFill>
              </a:rPr>
              <a:t>TRANSFORMING THE WAY INDIA BUYS:</a:t>
            </a:r>
            <a:br>
              <a:rPr lang="en-US" sz="3200" b="1" dirty="0">
                <a:solidFill>
                  <a:srgbClr val="A50532"/>
                </a:solidFill>
              </a:rPr>
            </a:br>
            <a:r>
              <a:rPr lang="en-US" sz="2000" b="1" dirty="0">
                <a:solidFill>
                  <a:srgbClr val="A50532"/>
                </a:solidFill>
              </a:rPr>
              <a:t>AMAZON BUILDS OPERATION FROM GROUND TO CLOUD</a:t>
            </a:r>
            <a:endParaRPr lang="en-US" sz="2000" dirty="0"/>
          </a:p>
        </p:txBody>
      </p:sp>
      <p:pic>
        <p:nvPicPr>
          <p:cNvPr id="5" name="Picture 4" descr="Amazon advertises at India Counture Wee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86" y="2774619"/>
            <a:ext cx="4075584" cy="2718415"/>
          </a:xfrm>
          <a:prstGeom prst="rect">
            <a:avLst/>
          </a:prstGeom>
        </p:spPr>
      </p:pic>
      <p:pic>
        <p:nvPicPr>
          <p:cNvPr id="4" name="Picture 3" descr="Amazon promotes its website in In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175" y="1649332"/>
            <a:ext cx="3516799" cy="2535612"/>
          </a:xfrm>
          <a:prstGeom prst="rect">
            <a:avLst/>
          </a:prstGeom>
        </p:spPr>
      </p:pic>
      <p:grpSp>
        <p:nvGrpSpPr>
          <p:cNvPr id="7" name="Group 6" descr="Click for the Dell India website."/>
          <p:cNvGrpSpPr/>
          <p:nvPr/>
        </p:nvGrpSpPr>
        <p:grpSpPr>
          <a:xfrm>
            <a:off x="6248616" y="4791273"/>
            <a:ext cx="1869134" cy="1462132"/>
            <a:chOff x="7385988" y="4582736"/>
            <a:chExt cx="1869134" cy="1462132"/>
          </a:xfrm>
        </p:grpSpPr>
        <p:pic>
          <p:nvPicPr>
            <p:cNvPr id="9219" name="Picture 19">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7448" y="5282868"/>
              <a:ext cx="798513" cy="762000"/>
            </a:xfrm>
            <a:prstGeom prst="rect">
              <a:avLst/>
            </a:prstGeom>
            <a:noFill/>
            <a:ln>
              <a:noFill/>
            </a:ln>
          </p:spPr>
        </p:pic>
        <p:sp>
          <p:nvSpPr>
            <p:cNvPr id="3" name="TextBox 2"/>
            <p:cNvSpPr txBox="1"/>
            <p:nvPr/>
          </p:nvSpPr>
          <p:spPr>
            <a:xfrm>
              <a:off x="7385988" y="4582736"/>
              <a:ext cx="1869134" cy="646331"/>
            </a:xfrm>
            <a:prstGeom prst="rect">
              <a:avLst/>
            </a:prstGeom>
            <a:noFill/>
          </p:spPr>
          <p:txBody>
            <a:bodyPr wrap="none" rtlCol="0">
              <a:spAutoFit/>
            </a:bodyPr>
            <a:lstStyle/>
            <a:p>
              <a:pPr algn="ctr"/>
              <a:r>
                <a:rPr lang="en-US" sz="1800" b="1" dirty="0"/>
                <a:t>Amazon’s India</a:t>
              </a:r>
            </a:p>
            <a:p>
              <a:pPr algn="ctr"/>
              <a:r>
                <a:rPr lang="en-US" sz="1800" b="1" dirty="0"/>
                <a:t>Website</a:t>
              </a:r>
            </a:p>
          </p:txBody>
        </p:sp>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endParaRPr lang="en-US" altLang="ja-JP" sz="3200" b="1" dirty="0">
              <a:solidFill>
                <a:srgbClr val="A50532"/>
              </a:solidFill>
            </a:endParaRPr>
          </a:p>
        </p:txBody>
      </p:sp>
      <p:sp>
        <p:nvSpPr>
          <p:cNvPr id="13" name="Title 12"/>
          <p:cNvSpPr>
            <a:spLocks noGrp="1"/>
          </p:cNvSpPr>
          <p:nvPr>
            <p:ph type="title"/>
          </p:nvPr>
        </p:nvSpPr>
        <p:spPr>
          <a:xfrm>
            <a:off x="457200" y="211138"/>
            <a:ext cx="8229600" cy="1143000"/>
          </a:xfrm>
        </p:spPr>
        <p:txBody>
          <a:bodyPr anchor="ctr"/>
          <a:lstStyle/>
          <a:p>
            <a:r>
              <a:rPr lang="en-US" sz="3600" b="1" dirty="0">
                <a:solidFill>
                  <a:srgbClr val="A50532"/>
                </a:solidFill>
              </a:rPr>
              <a:t>DYNAMICS OF WORLD TRADE</a:t>
            </a:r>
            <a:endParaRPr lang="en-US" sz="3600" dirty="0"/>
          </a:p>
        </p:txBody>
      </p:sp>
      <p:sp>
        <p:nvSpPr>
          <p:cNvPr id="14" name="Content Placeholder 13"/>
          <p:cNvSpPr>
            <a:spLocks noGrp="1"/>
          </p:cNvSpPr>
          <p:nvPr>
            <p:ph idx="1"/>
          </p:nvPr>
        </p:nvSpPr>
        <p:spPr>
          <a:xfrm>
            <a:off x="457200" y="1443646"/>
            <a:ext cx="8229600" cy="3340100"/>
          </a:xfrm>
        </p:spPr>
        <p:txBody>
          <a:bodyPr/>
          <a:lstStyle/>
          <a:p>
            <a:r>
              <a:rPr lang="en-US" b="1" dirty="0"/>
              <a:t>Global Perspective</a:t>
            </a:r>
          </a:p>
          <a:p>
            <a:pPr lvl="1"/>
            <a:r>
              <a:rPr lang="en-US" b="1" dirty="0"/>
              <a:t>Value of World Trade Has Doubled</a:t>
            </a:r>
          </a:p>
          <a:p>
            <a:pPr lvl="1"/>
            <a:r>
              <a:rPr lang="en-US" b="1" dirty="0"/>
              <a:t>Products and Commodities: 80% of World Trade, Services: 20%</a:t>
            </a:r>
          </a:p>
          <a:p>
            <a:pPr lvl="1"/>
            <a:r>
              <a:rPr lang="en-US" b="1" dirty="0"/>
              <a:t>Trade Feedback Effect</a:t>
            </a:r>
          </a:p>
          <a:p>
            <a:pPr lvl="1"/>
            <a:r>
              <a:rPr lang="en-US" b="1" dirty="0">
                <a:solidFill>
                  <a:srgbClr val="0064FF"/>
                </a:solidFill>
                <a:hlinkClick r:id="rId3" action="ppaction://hlinksldjump"/>
              </a:rPr>
              <a:t>Countertrade</a:t>
            </a:r>
            <a:endParaRPr lang="en-US" b="1" dirty="0"/>
          </a:p>
          <a:p>
            <a:r>
              <a:rPr lang="en-US" b="1" dirty="0"/>
              <a:t>United States Perspective</a:t>
            </a:r>
          </a:p>
          <a:p>
            <a:pPr lvl="1"/>
            <a:r>
              <a:rPr lang="en-US" b="1" dirty="0">
                <a:solidFill>
                  <a:srgbClr val="0064FF"/>
                </a:solidFill>
                <a:hlinkClick r:id="rId4" action="ppaction://hlinksldjump"/>
              </a:rPr>
              <a:t>Gross Domestic Product (GDP)</a:t>
            </a:r>
            <a:endParaRPr lang="en-US" b="1" dirty="0">
              <a:solidFill>
                <a:srgbClr val="0064FF"/>
              </a:solidFill>
            </a:endParaRPr>
          </a:p>
          <a:p>
            <a:pPr lvl="1"/>
            <a:r>
              <a:rPr lang="en-US" b="1" dirty="0">
                <a:solidFill>
                  <a:srgbClr val="0064FF"/>
                </a:solidFill>
                <a:hlinkClick r:id="rId5" action="ppaction://hlinksldjump"/>
              </a:rPr>
              <a:t>Balance of Trade</a:t>
            </a:r>
            <a:endParaRPr lang="en-US" dirty="0"/>
          </a:p>
        </p:txBody>
      </p:sp>
      <p:grpSp>
        <p:nvGrpSpPr>
          <p:cNvPr id="8" name="Group 7" descr="Click for the Census Bureau website."/>
          <p:cNvGrpSpPr/>
          <p:nvPr/>
        </p:nvGrpSpPr>
        <p:grpSpPr>
          <a:xfrm>
            <a:off x="6864969" y="5155311"/>
            <a:ext cx="1877437" cy="1007147"/>
            <a:chOff x="6864969" y="5155311"/>
            <a:chExt cx="1877437" cy="1007147"/>
          </a:xfrm>
        </p:grpSpPr>
        <p:pic>
          <p:nvPicPr>
            <p:cNvPr id="11303" name="Picture 35">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1366" y="5589370"/>
              <a:ext cx="614363" cy="573088"/>
            </a:xfrm>
            <a:prstGeom prst="rect">
              <a:avLst/>
            </a:prstGeom>
            <a:noFill/>
            <a:ln>
              <a:noFill/>
            </a:ln>
          </p:spPr>
        </p:pic>
        <p:sp>
          <p:nvSpPr>
            <p:cNvPr id="2" name="TextBox 1"/>
            <p:cNvSpPr txBox="1"/>
            <p:nvPr/>
          </p:nvSpPr>
          <p:spPr>
            <a:xfrm>
              <a:off x="6864969" y="5155311"/>
              <a:ext cx="1877437" cy="369332"/>
            </a:xfrm>
            <a:prstGeom prst="rect">
              <a:avLst/>
            </a:prstGeom>
            <a:noFill/>
          </p:spPr>
          <p:txBody>
            <a:bodyPr wrap="none" rtlCol="0">
              <a:spAutoFit/>
            </a:bodyPr>
            <a:lstStyle/>
            <a:p>
              <a:pPr algn="ctr"/>
              <a:r>
                <a:rPr lang="en-US" sz="1800" b="1" dirty="0"/>
                <a:t>Census Bureau</a:t>
              </a:r>
            </a:p>
          </p:txBody>
        </p:sp>
      </p:gr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6-1</a:t>
            </a:r>
            <a:r>
              <a:rPr lang="en-US" sz="2400" b="1" dirty="0"/>
              <a:t>  Leading countries in global merchandise trade in terms of imports (U.S.) and exports (China).</a:t>
            </a:r>
            <a:endParaRPr lang="en-US" sz="2400" dirty="0"/>
          </a:p>
        </p:txBody>
      </p:sp>
      <p:pic>
        <p:nvPicPr>
          <p:cNvPr id="6" name="Content Placeholder 5" descr="A graph plots imports and exports in billions of U.S. dolla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100" y="1346199"/>
            <a:ext cx="8001000" cy="4897306"/>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1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2" name="Title 11"/>
          <p:cNvSpPr>
            <a:spLocks noGrp="1"/>
          </p:cNvSpPr>
          <p:nvPr>
            <p:ph type="title"/>
          </p:nvPr>
        </p:nvSpPr>
        <p:spPr/>
        <p:txBody>
          <a:bodyPr/>
          <a:lstStyle/>
          <a:p>
            <a:pPr marL="228600"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1—DECLINE OF ECONOMIC PROTECTIONISM</a:t>
            </a:r>
            <a:endParaRPr lang="en-US" sz="2000" dirty="0"/>
          </a:p>
        </p:txBody>
      </p:sp>
      <p:sp>
        <p:nvSpPr>
          <p:cNvPr id="13" name="Content Placeholder 12"/>
          <p:cNvSpPr>
            <a:spLocks noGrp="1"/>
          </p:cNvSpPr>
          <p:nvPr>
            <p:ph idx="1"/>
          </p:nvPr>
        </p:nvSpPr>
        <p:spPr>
          <a:xfrm>
            <a:off x="431800" y="1765301"/>
            <a:ext cx="8229600" cy="3517900"/>
          </a:xfrm>
        </p:spPr>
        <p:txBody>
          <a:bodyPr/>
          <a:lstStyle/>
          <a:p>
            <a:r>
              <a:rPr lang="en-US" b="1" dirty="0">
                <a:solidFill>
                  <a:srgbClr val="0064FF"/>
                </a:solidFill>
                <a:hlinkClick r:id="rId3" action="ppaction://hlinksldjump"/>
              </a:rPr>
              <a:t>Protectionism</a:t>
            </a:r>
            <a:endParaRPr lang="en-US" b="1" dirty="0">
              <a:solidFill>
                <a:srgbClr val="0064FF"/>
              </a:solidFill>
            </a:endParaRPr>
          </a:p>
          <a:p>
            <a:r>
              <a:rPr lang="en-US" b="1" dirty="0">
                <a:solidFill>
                  <a:srgbClr val="0064FF"/>
                </a:solidFill>
                <a:hlinkClick r:id="rId4" action="ppaction://hlinksldjump"/>
              </a:rPr>
              <a:t>Tariffs</a:t>
            </a:r>
            <a:endParaRPr lang="en-US" b="1" dirty="0">
              <a:solidFill>
                <a:srgbClr val="0064FF"/>
              </a:solidFill>
            </a:endParaRPr>
          </a:p>
          <a:p>
            <a:r>
              <a:rPr lang="en-US" b="1" dirty="0">
                <a:solidFill>
                  <a:srgbClr val="0064FF"/>
                </a:solidFill>
                <a:hlinkClick r:id="rId5" action="ppaction://hlinksldjump"/>
              </a:rPr>
              <a:t>Quota</a:t>
            </a:r>
            <a:endParaRPr lang="en-US" b="1" dirty="0"/>
          </a:p>
          <a:p>
            <a:r>
              <a:rPr lang="en-US" b="1" dirty="0">
                <a:solidFill>
                  <a:srgbClr val="0064FF"/>
                </a:solidFill>
                <a:hlinkClick r:id="rId6" action="ppaction://hlinksldjump"/>
              </a:rPr>
              <a:t>World Trade Organization (WTO)</a:t>
            </a:r>
            <a:endParaRPr lang="en-US" dirty="0"/>
          </a:p>
        </p:txBody>
      </p:sp>
      <p:grpSp>
        <p:nvGrpSpPr>
          <p:cNvPr id="9" name="Group 8" descr="Click for the World Trade Organization website."/>
          <p:cNvGrpSpPr/>
          <p:nvPr/>
        </p:nvGrpSpPr>
        <p:grpSpPr>
          <a:xfrm>
            <a:off x="7268632" y="4999567"/>
            <a:ext cx="1595309" cy="1458271"/>
            <a:chOff x="7268632" y="4999567"/>
            <a:chExt cx="1595309" cy="1458271"/>
          </a:xfrm>
        </p:grpSpPr>
        <p:sp>
          <p:nvSpPr>
            <p:cNvPr id="2" name="TextBox 1"/>
            <p:cNvSpPr txBox="1"/>
            <p:nvPr/>
          </p:nvSpPr>
          <p:spPr>
            <a:xfrm>
              <a:off x="7268632" y="4999567"/>
              <a:ext cx="1595309" cy="646331"/>
            </a:xfrm>
            <a:prstGeom prst="rect">
              <a:avLst/>
            </a:prstGeom>
            <a:noFill/>
          </p:spPr>
          <p:txBody>
            <a:bodyPr wrap="none" rtlCol="0">
              <a:spAutoFit/>
            </a:bodyPr>
            <a:lstStyle/>
            <a:p>
              <a:pPr algn="ctr"/>
              <a:r>
                <a:rPr lang="en-US" sz="1800" b="1" dirty="0"/>
                <a:t>World Trade</a:t>
              </a:r>
            </a:p>
            <a:p>
              <a:pPr algn="ctr"/>
              <a:r>
                <a:rPr lang="en-US" sz="1800" b="1" dirty="0"/>
                <a:t>Organization</a:t>
              </a:r>
            </a:p>
          </p:txBody>
        </p:sp>
        <p:pic>
          <p:nvPicPr>
            <p:cNvPr id="8" name="Picture 15">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6036" y="5695838"/>
              <a:ext cx="798513" cy="762000"/>
            </a:xfrm>
            <a:prstGeom prst="rect">
              <a:avLst/>
            </a:prstGeom>
            <a:noFill/>
            <a:ln>
              <a:noFill/>
            </a:ln>
          </p:spPr>
        </p:pic>
      </p:gr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6-2</a:t>
            </a:r>
            <a:r>
              <a:rPr lang="en-US" sz="2400" b="1" dirty="0"/>
              <a:t>  Protectionism hinders world trade when countries raise prices and limit supply through tariff and quota policies.</a:t>
            </a:r>
            <a:endParaRPr lang="en-US" sz="2400" dirty="0"/>
          </a:p>
        </p:txBody>
      </p:sp>
      <p:pic>
        <p:nvPicPr>
          <p:cNvPr id="6" name="Content Placeholder 5" descr="A summary graphic of the impact of tariffs and quotas on world trad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2886" y="1342746"/>
            <a:ext cx="6970005" cy="5030822"/>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2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lnSpc>
                <a:spcPct val="105000"/>
              </a:lnSpc>
              <a:spcBef>
                <a:spcPct val="30000"/>
              </a:spcBef>
              <a:defRPr/>
            </a:pPr>
            <a:endParaRPr lang="en-US" b="1" dirty="0">
              <a:solidFill>
                <a:schemeClr val="accent2"/>
              </a:solidFill>
            </a:endParaRPr>
          </a:p>
        </p:txBody>
      </p:sp>
      <p:sp>
        <p:nvSpPr>
          <p:cNvPr id="6" name="Title 5"/>
          <p:cNvSpPr>
            <a:spLocks noGrp="1"/>
          </p:cNvSpPr>
          <p:nvPr>
            <p:ph type="title"/>
          </p:nvPr>
        </p:nvSpPr>
        <p:spPr/>
        <p:txBody>
          <a:bodyPr/>
          <a:lstStyle/>
          <a:p>
            <a:r>
              <a:rPr lang="en-US" sz="2800" b="1" dirty="0">
                <a:solidFill>
                  <a:srgbClr val="AA785A"/>
                </a:solidFill>
              </a:rPr>
              <a:t>MAKING RESPONSIBLE DECISIONS</a:t>
            </a:r>
            <a:br>
              <a:rPr lang="en-US" sz="2400" b="1" dirty="0">
                <a:solidFill>
                  <a:schemeClr val="accent2"/>
                </a:solidFill>
              </a:rPr>
            </a:br>
            <a:r>
              <a:rPr lang="en-US" sz="2000" b="1" dirty="0">
                <a:solidFill>
                  <a:srgbClr val="A50532"/>
                </a:solidFill>
              </a:rPr>
              <a:t>GLOBAL ETHICS AND GLOBAL ECONOMICS —</a:t>
            </a:r>
            <a:br>
              <a:rPr lang="en-US" sz="2000" b="1" dirty="0">
                <a:solidFill>
                  <a:srgbClr val="A50532"/>
                </a:solidFill>
              </a:rPr>
            </a:br>
            <a:r>
              <a:rPr lang="en-US" sz="2000" b="1" dirty="0">
                <a:solidFill>
                  <a:srgbClr val="A50532"/>
                </a:solidFill>
              </a:rPr>
              <a:t>THE CASE OF PROTECTIONISM</a:t>
            </a:r>
            <a:endParaRPr lang="en-US" sz="2000" dirty="0"/>
          </a:p>
        </p:txBody>
      </p:sp>
      <p:sp>
        <p:nvSpPr>
          <p:cNvPr id="7" name="Content Placeholder 6"/>
          <p:cNvSpPr>
            <a:spLocks noGrp="1"/>
          </p:cNvSpPr>
          <p:nvPr>
            <p:ph idx="1"/>
          </p:nvPr>
        </p:nvSpPr>
        <p:spPr>
          <a:xfrm>
            <a:off x="4638259" y="1961322"/>
            <a:ext cx="4022035" cy="4297363"/>
          </a:xfrm>
        </p:spPr>
        <p:txBody>
          <a:bodyPr/>
          <a:lstStyle/>
          <a:p>
            <a:pPr>
              <a:buFont typeface="Arial" panose="020B0604020202020204"/>
              <a:buChar char="•"/>
            </a:pPr>
            <a:r>
              <a:rPr lang="en-US" sz="2800" b="1" dirty="0"/>
              <a:t>Protectionism Earns Profits for Domestic Producers and Government</a:t>
            </a:r>
          </a:p>
          <a:p>
            <a:pPr>
              <a:buFont typeface="Arial" panose="020B0604020202020204"/>
              <a:buChar char="•"/>
            </a:pPr>
            <a:r>
              <a:rPr lang="en-US" sz="2800" b="1" dirty="0"/>
              <a:t>Japan: Consumers Pay $75-$100B/Year in Higher Prices</a:t>
            </a:r>
          </a:p>
          <a:p>
            <a:pPr>
              <a:buFont typeface="Arial" panose="020B0604020202020204"/>
              <a:buChar char="•"/>
            </a:pPr>
            <a:r>
              <a:rPr lang="en-US" sz="2800" b="1" dirty="0"/>
              <a:t>U.S.: $70B/Year</a:t>
            </a:r>
          </a:p>
        </p:txBody>
      </p:sp>
      <p:pic>
        <p:nvPicPr>
          <p:cNvPr id="13315" name="Picture 1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835" y="1728737"/>
            <a:ext cx="3941247" cy="4610802"/>
          </a:xfrm>
          <a:prstGeom prst="rect">
            <a:avLst/>
          </a:prstGeom>
          <a:noFill/>
          <a:ln>
            <a:noFill/>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chemeClr val="accent2"/>
              </a:solidFill>
            </a:endParaRPr>
          </a:p>
        </p:txBody>
      </p:sp>
      <p:sp>
        <p:nvSpPr>
          <p:cNvPr id="10" name="Title 9"/>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2—RISE OF ECONOMIC INTEGRATION</a:t>
            </a:r>
            <a:endParaRPr lang="en-US" sz="2400" dirty="0"/>
          </a:p>
        </p:txBody>
      </p:sp>
      <p:sp>
        <p:nvSpPr>
          <p:cNvPr id="11" name="Content Placeholder 10"/>
          <p:cNvSpPr>
            <a:spLocks noGrp="1"/>
          </p:cNvSpPr>
          <p:nvPr>
            <p:ph idx="1"/>
          </p:nvPr>
        </p:nvSpPr>
        <p:spPr>
          <a:xfrm>
            <a:off x="457200" y="1600201"/>
            <a:ext cx="8229600" cy="3619500"/>
          </a:xfrm>
        </p:spPr>
        <p:txBody>
          <a:bodyPr/>
          <a:lstStyle/>
          <a:p>
            <a:r>
              <a:rPr lang="en-US" b="1" dirty="0"/>
              <a:t>European Union (EU) – 28 Countries Eliminated Barriers to Trade</a:t>
            </a:r>
          </a:p>
          <a:p>
            <a:pPr lvl="1"/>
            <a:r>
              <a:rPr lang="en-US" b="1" dirty="0"/>
              <a:t>Euro (Common Currency)</a:t>
            </a:r>
          </a:p>
          <a:p>
            <a:r>
              <a:rPr lang="en-US" b="1" dirty="0"/>
              <a:t>North American Free Trade Agreement (NAFTA) – Lifted Trade Barriers Between Canada, Mexico, and U.S. (475 Million Consumers)</a:t>
            </a:r>
          </a:p>
          <a:p>
            <a:r>
              <a:rPr lang="en-US" b="1" dirty="0"/>
              <a:t>46% of U.S. Exports Are to Free Trade Partners</a:t>
            </a:r>
            <a:endParaRPr lang="en-US" dirty="0"/>
          </a:p>
        </p:txBody>
      </p:sp>
      <p:grpSp>
        <p:nvGrpSpPr>
          <p:cNvPr id="3" name="Group 2"/>
          <p:cNvGrpSpPr/>
          <p:nvPr/>
        </p:nvGrpSpPr>
        <p:grpSpPr>
          <a:xfrm>
            <a:off x="5791256" y="5811054"/>
            <a:ext cx="2659367" cy="806979"/>
            <a:chOff x="5808653" y="5776264"/>
            <a:chExt cx="2659367" cy="806979"/>
          </a:xfrm>
        </p:grpSpPr>
        <p:pic>
          <p:nvPicPr>
            <p:cNvPr id="17416" name="Picture 39">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919" y="5776264"/>
              <a:ext cx="865101" cy="806979"/>
            </a:xfrm>
            <a:prstGeom prst="rect">
              <a:avLst/>
            </a:prstGeom>
            <a:noFill/>
            <a:ln>
              <a:noFill/>
            </a:ln>
          </p:spPr>
        </p:pic>
        <p:sp>
          <p:nvSpPr>
            <p:cNvPr id="2" name="TextBox 1"/>
            <p:cNvSpPr txBox="1"/>
            <p:nvPr/>
          </p:nvSpPr>
          <p:spPr>
            <a:xfrm>
              <a:off x="5808653" y="6173752"/>
              <a:ext cx="1398781" cy="369332"/>
            </a:xfrm>
            <a:prstGeom prst="rect">
              <a:avLst/>
            </a:prstGeom>
            <a:noFill/>
          </p:spPr>
          <p:txBody>
            <a:bodyPr wrap="none" rtlCol="0">
              <a:spAutoFit/>
            </a:bodyPr>
            <a:lstStyle/>
            <a:p>
              <a:r>
                <a:rPr lang="en-US" sz="1800" b="1" dirty="0"/>
                <a:t>Euro Video</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7800" y="228600"/>
            <a:ext cx="8966200" cy="609600"/>
          </a:xfrm>
        </p:spPr>
        <p:txBody>
          <a:bodyPr/>
          <a:lstStyle/>
          <a:p>
            <a:pPr algn="l"/>
            <a:r>
              <a:rPr lang="en-US" sz="2800" dirty="0">
                <a:solidFill>
                  <a:srgbClr val="7493E2"/>
                </a:solidFill>
                <a:effectLst>
                  <a:outerShdw blurRad="38100" dist="38100" dir="2700000" algn="tl">
                    <a:srgbClr val="DDDDDD"/>
                  </a:outerShdw>
                </a:effectLst>
              </a:rPr>
              <a:t>FIGURE 5-1</a:t>
            </a:r>
            <a:r>
              <a:rPr lang="en-US" sz="2800" b="1" dirty="0"/>
              <a:t>  Key characteristics and dimensions of organizational buying behavior. </a:t>
            </a:r>
            <a:endParaRPr lang="en-US" sz="2800" dirty="0"/>
          </a:p>
        </p:txBody>
      </p:sp>
      <p:pic>
        <p:nvPicPr>
          <p:cNvPr id="7" name="Content Placeholder 6" descr="A summary graphic for buying behavio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700" y="1325372"/>
            <a:ext cx="7759700" cy="4966208"/>
          </a:xfrm>
          <a:prstGeom prst="rect">
            <a:avLst/>
          </a:prstGeom>
        </p:spPr>
      </p:pic>
      <p:sp>
        <p:nvSpPr>
          <p:cNvPr id="9" name="Text Placeholder 8"/>
          <p:cNvSpPr>
            <a:spLocks noGrp="1"/>
          </p:cNvSpPr>
          <p:nvPr>
            <p:ph type="body" sz="quarter" idx="16"/>
          </p:nvPr>
        </p:nvSpPr>
        <p:spPr/>
        <p:txBody>
          <a:bodyPr/>
          <a:lstStyle/>
          <a:p>
            <a:r>
              <a:rPr lang="en-US" dirty="0">
                <a:hlinkClick r:id="rId4" action="ppaction://hlinksldjump"/>
              </a:rPr>
              <a:t>Jump to Appendix 1 long image description</a:t>
            </a:r>
          </a:p>
        </p:txBody>
      </p:sp>
      <p:sp>
        <p:nvSpPr>
          <p:cNvPr id="8" name="Text Placeholder 7" hidden="1"/>
          <p:cNvSpPr>
            <a:spLocks noGrp="1"/>
          </p:cNvSpPr>
          <p:nvPr>
            <p:ph type="body" sz="quarter" idx="11"/>
          </p:nvPr>
        </p:nvSpPr>
        <p:spPr/>
        <p:txBody>
          <a:bodyPr/>
          <a:lstStyle/>
          <a:p>
            <a:endParaRPr 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1800" y="160338"/>
            <a:ext cx="8229600" cy="1143000"/>
          </a:xfrm>
        </p:spPr>
        <p:txBody>
          <a:bodyPr/>
          <a:lstStyle/>
          <a:p>
            <a:pPr algn="l"/>
            <a:r>
              <a:rPr lang="en-US" sz="2400" dirty="0">
                <a:solidFill>
                  <a:srgbClr val="7493E2"/>
                </a:solidFill>
                <a:effectLst>
                  <a:outerShdw blurRad="38100" dist="38100" dir="2700000" algn="tl">
                    <a:srgbClr val="DDDDDD"/>
                  </a:outerShdw>
                </a:effectLst>
              </a:rPr>
              <a:t>FIGURE 6-3</a:t>
            </a:r>
            <a:r>
              <a:rPr lang="en-US" sz="2400" b="1" dirty="0"/>
              <a:t>  The European Union in 2017 consists of 28 countries with more than 500 million consumers.</a:t>
            </a:r>
            <a:endParaRPr lang="en-US" sz="2400" dirty="0"/>
          </a:p>
        </p:txBody>
      </p:sp>
      <p:pic>
        <p:nvPicPr>
          <p:cNvPr id="8" name="Content Placeholder 7" descr="A map highlights the members of the European Un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47900" y="1079500"/>
            <a:ext cx="5164837" cy="5480106"/>
          </a:xfrm>
          <a:prstGeom prst="rect">
            <a:avLst/>
          </a:prstGeom>
          <a:noFill/>
          <a:ln>
            <a:noFill/>
          </a:ln>
        </p:spPr>
      </p:pic>
      <p:grpSp>
        <p:nvGrpSpPr>
          <p:cNvPr id="9" name="Group 8" descr="Click for a website about European Union countries."/>
          <p:cNvGrpSpPr/>
          <p:nvPr/>
        </p:nvGrpSpPr>
        <p:grpSpPr>
          <a:xfrm>
            <a:off x="7264400" y="4284133"/>
            <a:ext cx="1879600" cy="1759456"/>
            <a:chOff x="7264400" y="4284133"/>
            <a:chExt cx="1879600" cy="1759456"/>
          </a:xfrm>
        </p:grpSpPr>
        <p:sp>
          <p:nvSpPr>
            <p:cNvPr id="2" name="TextBox 1"/>
            <p:cNvSpPr txBox="1"/>
            <p:nvPr/>
          </p:nvSpPr>
          <p:spPr>
            <a:xfrm>
              <a:off x="7264400" y="4284133"/>
              <a:ext cx="1879600" cy="923330"/>
            </a:xfrm>
            <a:prstGeom prst="rect">
              <a:avLst/>
            </a:prstGeom>
            <a:noFill/>
          </p:spPr>
          <p:txBody>
            <a:bodyPr wrap="square" rtlCol="0">
              <a:spAutoFit/>
            </a:bodyPr>
            <a:lstStyle/>
            <a:p>
              <a:pPr algn="ctr"/>
              <a:r>
                <a:rPr lang="en-US" sz="1800" b="1" dirty="0"/>
                <a:t>European </a:t>
              </a:r>
            </a:p>
            <a:p>
              <a:pPr algn="ctr"/>
              <a:r>
                <a:rPr lang="en-US" sz="1800" b="1" dirty="0"/>
                <a:t>Union countries</a:t>
              </a:r>
            </a:p>
          </p:txBody>
        </p:sp>
        <p:pic>
          <p:nvPicPr>
            <p:cNvPr id="7"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142" y="5281589"/>
              <a:ext cx="798513" cy="762000"/>
            </a:xfrm>
            <a:prstGeom prst="rect">
              <a:avLst/>
            </a:prstGeom>
            <a:noFill/>
            <a:ln>
              <a:noFill/>
            </a:ln>
          </p:spPr>
        </p:pic>
      </p:gr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8" name="Title 7"/>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3—GLOBAL COMPETITION FOR GLOBAL CUSTOMERS</a:t>
            </a:r>
            <a:endParaRPr lang="en-US" sz="2000" dirty="0"/>
          </a:p>
        </p:txBody>
      </p:sp>
      <p:sp>
        <p:nvSpPr>
          <p:cNvPr id="9" name="Content Placeholder 8"/>
          <p:cNvSpPr>
            <a:spLocks noGrp="1"/>
          </p:cNvSpPr>
          <p:nvPr>
            <p:ph idx="1"/>
          </p:nvPr>
        </p:nvSpPr>
        <p:spPr>
          <a:xfrm>
            <a:off x="457200" y="1600201"/>
            <a:ext cx="8229600" cy="1447800"/>
          </a:xfrm>
        </p:spPr>
        <p:txBody>
          <a:bodyPr/>
          <a:lstStyle/>
          <a:p>
            <a:r>
              <a:rPr lang="en-US" b="1" dirty="0">
                <a:solidFill>
                  <a:srgbClr val="0064FF"/>
                </a:solidFill>
                <a:hlinkClick r:id="rId3" action="ppaction://hlinksldjump"/>
              </a:rPr>
              <a:t>Global Competition</a:t>
            </a:r>
            <a:endParaRPr lang="en-US" b="1" dirty="0">
              <a:solidFill>
                <a:srgbClr val="0064FF"/>
              </a:solidFill>
            </a:endParaRPr>
          </a:p>
          <a:p>
            <a:r>
              <a:rPr lang="en-US" b="1" dirty="0">
                <a:solidFill>
                  <a:srgbClr val="0064FF"/>
                </a:solidFill>
                <a:hlinkClick r:id="rId4" action="ppaction://hlinksldjump"/>
              </a:rPr>
              <a:t>Strategic Alliances</a:t>
            </a:r>
            <a:endParaRPr lang="en-US" dirty="0"/>
          </a:p>
        </p:txBody>
      </p:sp>
      <p:pic>
        <p:nvPicPr>
          <p:cNvPr id="2" name="Picture 1" descr="An ad for Mary Kay cosmetics with Korean ad cop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146" y="3193116"/>
            <a:ext cx="5027387" cy="3254489"/>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8438"/>
            <a:ext cx="8229600" cy="1143000"/>
          </a:xfrm>
        </p:spPr>
        <p:txBody>
          <a:bodyPr/>
          <a:lstStyle/>
          <a:p>
            <a:pPr algn="l"/>
            <a:r>
              <a:rPr lang="en-US" sz="3200" dirty="0">
                <a:solidFill>
                  <a:srgbClr val="7493E2"/>
                </a:solidFill>
                <a:effectLst>
                  <a:outerShdw blurRad="38100" dist="38100" dir="2700000" algn="tl">
                    <a:srgbClr val="DDDDDD"/>
                  </a:outerShdw>
                </a:effectLst>
              </a:rPr>
              <a:t>FIGURE 6-A</a:t>
            </a:r>
            <a:r>
              <a:rPr lang="en-US" sz="3200" b="1" dirty="0"/>
              <a:t>  </a:t>
            </a:r>
            <a:r>
              <a:rPr lang="en-US" sz="3200" b="1" dirty="0">
                <a:solidFill>
                  <a:srgbClr val="A50532"/>
                </a:solidFill>
              </a:rPr>
              <a:t>Global Companies and Marketing Strategy</a:t>
            </a:r>
            <a:endParaRPr lang="en-US" sz="3200" dirty="0"/>
          </a:p>
        </p:txBody>
      </p:sp>
      <p:graphicFrame>
        <p:nvGraphicFramePr>
          <p:cNvPr id="3" name="Table 2"/>
          <p:cNvGraphicFramePr>
            <a:graphicFrameLocks noGrp="1"/>
          </p:cNvGraphicFramePr>
          <p:nvPr/>
        </p:nvGraphicFramePr>
        <p:xfrm>
          <a:off x="546100" y="2006599"/>
          <a:ext cx="7975600" cy="3898900"/>
        </p:xfrm>
        <a:graphic>
          <a:graphicData uri="http://schemas.openxmlformats.org/drawingml/2006/table">
            <a:tbl>
              <a:tblPr firstRow="1" bandRow="1">
                <a:tableStyleId>{3C2FFA5D-87B4-456A-9821-1D502468CF0F}</a:tableStyleId>
              </a:tblPr>
              <a:tblGrid>
                <a:gridCol w="3987800">
                  <a:extLst>
                    <a:ext uri="{9D8B030D-6E8A-4147-A177-3AD203B41FA5}">
                      <a16:colId xmlns:a16="http://schemas.microsoft.com/office/drawing/2014/main" val="20000"/>
                    </a:ext>
                  </a:extLst>
                </a:gridCol>
                <a:gridCol w="3987800">
                  <a:extLst>
                    <a:ext uri="{9D8B030D-6E8A-4147-A177-3AD203B41FA5}">
                      <a16:colId xmlns:a16="http://schemas.microsoft.com/office/drawing/2014/main" val="20001"/>
                    </a:ext>
                  </a:extLst>
                </a:gridCol>
              </a:tblGrid>
              <a:tr h="974725">
                <a:tc>
                  <a:txBody>
                    <a:bodyPr/>
                    <a:lstStyle/>
                    <a:p>
                      <a:pPr algn="ctr"/>
                      <a:r>
                        <a:rPr lang="en-US" dirty="0">
                          <a:solidFill>
                            <a:srgbClr val="000000"/>
                          </a:solidFill>
                        </a:rPr>
                        <a:t>TYPE</a:t>
                      </a:r>
                      <a:r>
                        <a:rPr lang="en-US" baseline="0" dirty="0">
                          <a:solidFill>
                            <a:srgbClr val="000000"/>
                          </a:solidFill>
                        </a:rPr>
                        <a:t> OF GLOBAL COMPANY</a:t>
                      </a:r>
                      <a:endParaRPr lang="en-US"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dirty="0">
                          <a:solidFill>
                            <a:srgbClr val="000000"/>
                          </a:solidFill>
                        </a:rPr>
                        <a:t>TYPES OF MARKETING STRATEGY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74725">
                <a:tc>
                  <a:txBody>
                    <a:bodyPr/>
                    <a:lstStyle/>
                    <a:p>
                      <a:pPr algn="ctr"/>
                      <a:r>
                        <a:rPr lang="en-US" b="1" dirty="0"/>
                        <a:t>International Firm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0C8">
                        <a:alpha val="40000"/>
                      </a:srgbClr>
                    </a:solidFill>
                  </a:tcPr>
                </a:tc>
                <a:tc>
                  <a:txBody>
                    <a:bodyPr/>
                    <a:lstStyle/>
                    <a:p>
                      <a:pPr algn="ctr"/>
                      <a:r>
                        <a:rPr lang="en-US" b="1" dirty="0"/>
                        <a:t>Extension of Home Marketing Strategy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0C8">
                        <a:alpha val="40000"/>
                      </a:srgbClr>
                    </a:solidFill>
                  </a:tcPr>
                </a:tc>
                <a:extLst>
                  <a:ext uri="{0D108BD9-81ED-4DB2-BD59-A6C34878D82A}">
                    <a16:rowId xmlns:a16="http://schemas.microsoft.com/office/drawing/2014/main" val="10001"/>
                  </a:ext>
                </a:extLst>
              </a:tr>
              <a:tr h="974725">
                <a:tc>
                  <a:txBody>
                    <a:bodyPr/>
                    <a:lstStyle/>
                    <a:p>
                      <a:pPr algn="ctr"/>
                      <a:r>
                        <a:rPr lang="en-US" b="1" dirty="0"/>
                        <a:t>Multinational Firm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tc>
                  <a:txBody>
                    <a:bodyPr/>
                    <a:lstStyle/>
                    <a:p>
                      <a:pPr algn="ctr"/>
                      <a:r>
                        <a:rPr lang="en-US" b="1" dirty="0"/>
                        <a:t>Multi-domestic Marketing Strategy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2"/>
                  </a:ext>
                </a:extLst>
              </a:tr>
              <a:tr h="974725">
                <a:tc>
                  <a:txBody>
                    <a:bodyPr/>
                    <a:lstStyle/>
                    <a:p>
                      <a:pPr algn="ctr"/>
                      <a:r>
                        <a:rPr lang="en-US" b="1" dirty="0"/>
                        <a:t>Transnational Firm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alpha val="40000"/>
                      </a:srgbClr>
                    </a:solidFill>
                  </a:tcPr>
                </a:tc>
                <a:tc>
                  <a:txBody>
                    <a:bodyPr/>
                    <a:lstStyle/>
                    <a:p>
                      <a:pPr algn="ctr"/>
                      <a:r>
                        <a:rPr lang="en-US" b="1" dirty="0"/>
                        <a:t>Global Marketing Strategy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alpha val="40000"/>
                      </a:srgbClr>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14" name="Title 13"/>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3—GLOBAL COMPANIES FOR GLOBAL CUSTOMERS</a:t>
            </a:r>
            <a:endParaRPr lang="en-US" sz="2000" dirty="0"/>
          </a:p>
        </p:txBody>
      </p:sp>
      <p:sp>
        <p:nvSpPr>
          <p:cNvPr id="15" name="Content Placeholder 14"/>
          <p:cNvSpPr>
            <a:spLocks noGrp="1"/>
          </p:cNvSpPr>
          <p:nvPr>
            <p:ph idx="1"/>
          </p:nvPr>
        </p:nvSpPr>
        <p:spPr>
          <a:xfrm>
            <a:off x="457200" y="1798980"/>
            <a:ext cx="6619461" cy="4525963"/>
          </a:xfrm>
        </p:spPr>
        <p:txBody>
          <a:bodyPr/>
          <a:lstStyle/>
          <a:p>
            <a:pPr marL="514350" indent="-514350">
              <a:buFont typeface="+mj-lt"/>
              <a:buAutoNum type="arabicPeriod"/>
            </a:pPr>
            <a:r>
              <a:rPr lang="en-US" b="1" dirty="0"/>
              <a:t>International Firms</a:t>
            </a:r>
            <a:endParaRPr lang="en-US" b="1" dirty="0">
              <a:solidFill>
                <a:srgbClr val="0064FF"/>
              </a:solidFill>
            </a:endParaRPr>
          </a:p>
          <a:p>
            <a:pPr marL="514350" indent="-514350">
              <a:buFont typeface="+mj-lt"/>
              <a:buAutoNum type="arabicPeriod"/>
            </a:pPr>
            <a:r>
              <a:rPr lang="en-US" b="1" dirty="0"/>
              <a:t>Multinational Firms</a:t>
            </a:r>
          </a:p>
          <a:p>
            <a:pPr lvl="1"/>
            <a:r>
              <a:rPr lang="en-US" b="1" dirty="0">
                <a:solidFill>
                  <a:srgbClr val="0064FF"/>
                </a:solidFill>
                <a:hlinkClick r:id="rId3" action="ppaction://hlinksldjump"/>
              </a:rPr>
              <a:t>Multidomestic Marketing Strategy</a:t>
            </a:r>
            <a:endParaRPr lang="en-US" b="1" dirty="0"/>
          </a:p>
          <a:p>
            <a:pPr marL="514350" indent="-514350">
              <a:buFont typeface="+mj-lt"/>
              <a:buAutoNum type="arabicPeriod"/>
            </a:pPr>
            <a:r>
              <a:rPr lang="en-US" b="1" dirty="0"/>
              <a:t>Transnational Firms</a:t>
            </a:r>
          </a:p>
          <a:p>
            <a:pPr lvl="1"/>
            <a:r>
              <a:rPr lang="en-US" b="1" dirty="0">
                <a:solidFill>
                  <a:srgbClr val="0064FF"/>
                </a:solidFill>
                <a:hlinkClick r:id="rId4" action="ppaction://hlinksldjump"/>
              </a:rPr>
              <a:t>Global Marketing Strategy</a:t>
            </a:r>
            <a:endParaRPr lang="en-US" b="1" dirty="0">
              <a:solidFill>
                <a:srgbClr val="0064FF"/>
              </a:solidFill>
            </a:endParaRPr>
          </a:p>
          <a:p>
            <a:pPr lvl="1"/>
            <a:r>
              <a:rPr lang="en-US" b="1" dirty="0">
                <a:solidFill>
                  <a:srgbClr val="0064FF"/>
                </a:solidFill>
                <a:hlinkClick r:id="rId5" action="ppaction://hlinksldjump"/>
              </a:rPr>
              <a:t>Global Brand</a:t>
            </a:r>
            <a:endParaRPr lang="en-US" dirty="0"/>
          </a:p>
        </p:txBody>
      </p:sp>
      <p:grpSp>
        <p:nvGrpSpPr>
          <p:cNvPr id="9" name="Group 8" descr="A photo of three bottles of Mr. Clean. All three have Mr. Clean's image on them, but the labels are in different languages. "/>
          <p:cNvGrpSpPr/>
          <p:nvPr/>
        </p:nvGrpSpPr>
        <p:grpSpPr>
          <a:xfrm>
            <a:off x="7344805" y="1598613"/>
            <a:ext cx="1241165" cy="4999822"/>
            <a:chOff x="7344805" y="1598613"/>
            <a:chExt cx="1241165" cy="4999822"/>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2530" y="1598613"/>
              <a:ext cx="1225714" cy="16002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8434" y="3311525"/>
              <a:ext cx="1233906" cy="1600200"/>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4805" y="4998235"/>
              <a:ext cx="1241165" cy="1600200"/>
            </a:xfrm>
            <a:prstGeom prst="rect">
              <a:avLst/>
            </a:prstGeom>
          </p:spPr>
        </p:pic>
      </p:gr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6" name="Title 5"/>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3—GLOBAL CUSTOMERS</a:t>
            </a:r>
            <a:endParaRPr lang="en-US" sz="2400" dirty="0"/>
          </a:p>
        </p:txBody>
      </p:sp>
      <p:sp>
        <p:nvSpPr>
          <p:cNvPr id="7" name="Content Placeholder 6"/>
          <p:cNvSpPr>
            <a:spLocks noGrp="1"/>
          </p:cNvSpPr>
          <p:nvPr>
            <p:ph idx="1"/>
          </p:nvPr>
        </p:nvSpPr>
        <p:spPr>
          <a:xfrm>
            <a:off x="457200" y="1600201"/>
            <a:ext cx="8229600" cy="2070100"/>
          </a:xfrm>
        </p:spPr>
        <p:txBody>
          <a:bodyPr/>
          <a:lstStyle/>
          <a:p>
            <a:r>
              <a:rPr lang="en-US" b="1" dirty="0">
                <a:solidFill>
                  <a:srgbClr val="0064FF"/>
                </a:solidFill>
                <a:hlinkClick r:id="rId3" action="ppaction://hlinksldjump"/>
              </a:rPr>
              <a:t>Global Consumers </a:t>
            </a:r>
            <a:r>
              <a:rPr lang="en-US" b="1" dirty="0"/>
              <a:t>– Consumer Groups in Different Countries with Similar Needs</a:t>
            </a:r>
            <a:endParaRPr lang="en-US" dirty="0"/>
          </a:p>
        </p:txBody>
      </p:sp>
      <p:pic>
        <p:nvPicPr>
          <p:cNvPr id="2" name="Picture 1" descr="IKEA billboard in Chin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300" y="3099742"/>
            <a:ext cx="5308599" cy="3316169"/>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defRPr/>
            </a:pPr>
            <a:endParaRPr lang="en-US" sz="2800" b="1" dirty="0">
              <a:solidFill>
                <a:schemeClr val="accent2"/>
              </a:solidFill>
            </a:endParaRPr>
          </a:p>
        </p:txBody>
      </p:sp>
      <p:sp>
        <p:nvSpPr>
          <p:cNvPr id="6" name="Title 5"/>
          <p:cNvSpPr>
            <a:spLocks noGrp="1"/>
          </p:cNvSpPr>
          <p:nvPr>
            <p:ph type="title"/>
          </p:nvPr>
        </p:nvSpPr>
        <p:spPr/>
        <p:txBody>
          <a:bodyPr/>
          <a:lstStyle/>
          <a:p>
            <a:r>
              <a:rPr lang="en-US" sz="2800" b="1" dirty="0">
                <a:solidFill>
                  <a:srgbClr val="AA785A"/>
                </a:solidFill>
              </a:rPr>
              <a:t>MARKETING MATTERS</a:t>
            </a:r>
            <a:br>
              <a:rPr lang="en-US" sz="2400" b="1" dirty="0">
                <a:solidFill>
                  <a:schemeClr val="accent2"/>
                </a:solidFill>
              </a:rPr>
            </a:br>
            <a:r>
              <a:rPr lang="en-US" sz="2000" b="1" dirty="0">
                <a:solidFill>
                  <a:srgbClr val="A50532"/>
                </a:solidFill>
              </a:rPr>
              <a:t>The Global Teenager—A Market of</a:t>
            </a:r>
            <a:br>
              <a:rPr lang="en-US" sz="2000" b="1" dirty="0">
                <a:solidFill>
                  <a:srgbClr val="A50532"/>
                </a:solidFill>
              </a:rPr>
            </a:br>
            <a:r>
              <a:rPr lang="en-US" sz="2000" b="1" dirty="0">
                <a:solidFill>
                  <a:srgbClr val="A50532"/>
                </a:solidFill>
              </a:rPr>
              <a:t>2 Billion Voracious Consumers</a:t>
            </a:r>
            <a:endParaRPr lang="en-US" sz="2000" dirty="0"/>
          </a:p>
        </p:txBody>
      </p:sp>
      <p:sp>
        <p:nvSpPr>
          <p:cNvPr id="7" name="Content Placeholder 6"/>
          <p:cNvSpPr>
            <a:spLocks noGrp="1"/>
          </p:cNvSpPr>
          <p:nvPr>
            <p:ph idx="1"/>
          </p:nvPr>
        </p:nvSpPr>
        <p:spPr>
          <a:xfrm>
            <a:off x="4784034" y="1600200"/>
            <a:ext cx="3902765" cy="4525963"/>
          </a:xfrm>
        </p:spPr>
        <p:txBody>
          <a:bodyPr/>
          <a:lstStyle/>
          <a:p>
            <a:pPr>
              <a:buFont typeface="Arial" panose="020B0604020202020204"/>
              <a:buChar char="•"/>
            </a:pPr>
            <a:r>
              <a:rPr lang="en-US" sz="2800" b="1" dirty="0"/>
              <a:t>Global Teen Market of 2 Billion </a:t>
            </a:r>
          </a:p>
          <a:p>
            <a:pPr>
              <a:buFont typeface="Arial" panose="020B0604020202020204"/>
              <a:buChar char="•"/>
            </a:pPr>
            <a:r>
              <a:rPr lang="en-US" sz="2800" b="1" dirty="0"/>
              <a:t>Teens’ Rooms Look Similar No Matter the Country</a:t>
            </a:r>
          </a:p>
          <a:p>
            <a:pPr>
              <a:buFont typeface="Arial" panose="020B0604020202020204"/>
              <a:buChar char="•"/>
            </a:pPr>
            <a:r>
              <a:rPr lang="en-US" sz="2800" b="1" dirty="0"/>
              <a:t>Teens Spend $820B Annually for Common Products (Jeans, Video Games, etc.)</a:t>
            </a:r>
          </a:p>
        </p:txBody>
      </p:sp>
      <p:pic>
        <p:nvPicPr>
          <p:cNvPr id="3" name="Picture 2" descr="An ad shows a male and female teenage couple enjoying a bottle of Coca-Cola. The ad copy is in Italian, but the Coke logo is in Englis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4" y="1619076"/>
            <a:ext cx="3763497" cy="4955407"/>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0" name="Title 9"/>
          <p:cNvSpPr>
            <a:spLocks noGrp="1"/>
          </p:cNvSpPr>
          <p:nvPr>
            <p:ph type="title"/>
          </p:nvPr>
        </p:nvSpPr>
        <p:spPr/>
        <p:txBody>
          <a:bodyPr/>
          <a:lstStyle/>
          <a:p>
            <a:pPr marL="228600"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4 — NETWORKED GLOBAL MARKETPLACE</a:t>
            </a:r>
            <a:endParaRPr lang="en-US" sz="2400" dirty="0"/>
          </a:p>
        </p:txBody>
      </p:sp>
      <p:sp>
        <p:nvSpPr>
          <p:cNvPr id="11" name="Content Placeholder 10"/>
          <p:cNvSpPr>
            <a:spLocks noGrp="1"/>
          </p:cNvSpPr>
          <p:nvPr>
            <p:ph idx="1"/>
          </p:nvPr>
        </p:nvSpPr>
        <p:spPr>
          <a:xfrm>
            <a:off x="457200" y="1600201"/>
            <a:ext cx="8229600" cy="1993900"/>
          </a:xfrm>
        </p:spPr>
        <p:txBody>
          <a:bodyPr/>
          <a:lstStyle/>
          <a:p>
            <a:r>
              <a:rPr lang="en-US" b="1" dirty="0"/>
              <a:t>Marketspace Enables Exchange Anywhere, Anytime, and at Lower Cost</a:t>
            </a:r>
          </a:p>
          <a:p>
            <a:r>
              <a:rPr lang="en-US" b="1" dirty="0">
                <a:solidFill>
                  <a:srgbClr val="000000"/>
                </a:solidFill>
              </a:rPr>
              <a:t>Access to Buyers on Every Continent</a:t>
            </a:r>
            <a:endParaRPr lang="en-US" dirty="0"/>
          </a:p>
        </p:txBody>
      </p:sp>
      <p:pic>
        <p:nvPicPr>
          <p:cNvPr id="8" name="Picture 7" descr="IKEA billboard in Chin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1" y="3302039"/>
            <a:ext cx="5123368" cy="3200460"/>
          </a:xfrm>
          <a:prstGeom prst="rect">
            <a:avLst/>
          </a:prstGeom>
        </p:spPr>
      </p:pic>
      <p:grpSp>
        <p:nvGrpSpPr>
          <p:cNvPr id="9" name="Group 8" descr="Click for the Nestle Hungary ad."/>
          <p:cNvGrpSpPr/>
          <p:nvPr/>
        </p:nvGrpSpPr>
        <p:grpSpPr>
          <a:xfrm>
            <a:off x="7266563" y="4233333"/>
            <a:ext cx="1877437" cy="1540934"/>
            <a:chOff x="7266563" y="4233333"/>
            <a:chExt cx="1877437" cy="1540934"/>
          </a:xfrm>
        </p:grpSpPr>
        <p:pic>
          <p:nvPicPr>
            <p:cNvPr id="7"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3675" y="5012267"/>
              <a:ext cx="798513" cy="762000"/>
            </a:xfrm>
            <a:prstGeom prst="rect">
              <a:avLst/>
            </a:prstGeom>
            <a:noFill/>
            <a:ln>
              <a:noFill/>
            </a:ln>
          </p:spPr>
        </p:pic>
        <p:sp>
          <p:nvSpPr>
            <p:cNvPr id="3" name="TextBox 2"/>
            <p:cNvSpPr txBox="1"/>
            <p:nvPr/>
          </p:nvSpPr>
          <p:spPr>
            <a:xfrm>
              <a:off x="7266563" y="4233333"/>
              <a:ext cx="1877437" cy="646331"/>
            </a:xfrm>
            <a:prstGeom prst="rect">
              <a:avLst/>
            </a:prstGeom>
            <a:noFill/>
          </p:spPr>
          <p:txBody>
            <a:bodyPr wrap="none" rtlCol="0">
              <a:spAutoFit/>
            </a:bodyPr>
            <a:lstStyle/>
            <a:p>
              <a:pPr algn="ctr"/>
              <a:r>
                <a:rPr lang="en-US" sz="1800" b="1" dirty="0"/>
                <a:t>Nestle Hungary</a:t>
              </a:r>
            </a:p>
            <a:p>
              <a:pPr algn="ctr"/>
              <a:r>
                <a:rPr lang="en-US" sz="1800" b="1" dirty="0"/>
                <a:t> Ad</a:t>
              </a:r>
            </a:p>
          </p:txBody>
        </p:sp>
      </p:gr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5" name="Title 4"/>
          <p:cNvSpPr>
            <a:spLocks noGrp="1"/>
          </p:cNvSpPr>
          <p:nvPr>
            <p:ph type="title"/>
          </p:nvPr>
        </p:nvSpPr>
        <p:spPr/>
        <p:txBody>
          <a:bodyPr/>
          <a:lstStyle/>
          <a:p>
            <a:pPr eaLnBrk="1" hangingPunct="1">
              <a:defRPr/>
            </a:pPr>
            <a:r>
              <a:rPr lang="en-US" sz="2400" b="1" dirty="0">
                <a:solidFill>
                  <a:srgbClr val="A50532"/>
                </a:solidFill>
              </a:rPr>
              <a:t>MARKETING IN A BORDERLESS</a:t>
            </a:r>
            <a:br>
              <a:rPr lang="en-US" sz="2400" b="1" dirty="0">
                <a:solidFill>
                  <a:srgbClr val="A50532"/>
                </a:solidFill>
              </a:rPr>
            </a:br>
            <a:r>
              <a:rPr lang="en-US" sz="2400" b="1" dirty="0">
                <a:solidFill>
                  <a:srgbClr val="A50532"/>
                </a:solidFill>
              </a:rPr>
              <a:t>ECONOMIC WORLD</a:t>
            </a:r>
            <a:br>
              <a:rPr lang="en-US" altLang="ja-JP" sz="2400" b="1" dirty="0">
                <a:solidFill>
                  <a:srgbClr val="A50532"/>
                </a:solidFill>
              </a:rPr>
            </a:br>
            <a:r>
              <a:rPr lang="en-US" sz="2000" b="1" dirty="0">
                <a:solidFill>
                  <a:srgbClr val="A50532"/>
                </a:solidFill>
              </a:rPr>
              <a:t>TREND 5 — GROWING ECONOMIC ESPIONAGE</a:t>
            </a:r>
            <a:endParaRPr lang="en-US" sz="2400" dirty="0"/>
          </a:p>
        </p:txBody>
      </p:sp>
      <p:sp>
        <p:nvSpPr>
          <p:cNvPr id="6" name="Content Placeholder 5"/>
          <p:cNvSpPr>
            <a:spLocks noGrp="1"/>
          </p:cNvSpPr>
          <p:nvPr>
            <p:ph idx="1"/>
          </p:nvPr>
        </p:nvSpPr>
        <p:spPr>
          <a:xfrm>
            <a:off x="457200" y="1828800"/>
            <a:ext cx="8229600" cy="4297363"/>
          </a:xfrm>
        </p:spPr>
        <p:txBody>
          <a:bodyPr/>
          <a:lstStyle/>
          <a:p>
            <a:r>
              <a:rPr lang="en-US" sz="2800" b="1" dirty="0"/>
              <a:t>Economic Espionage Exists!</a:t>
            </a:r>
          </a:p>
          <a:p>
            <a:pPr lvl="1"/>
            <a:r>
              <a:rPr lang="en-US" b="1" dirty="0"/>
              <a:t>Clandestine Collection of Trade Secrets or Proprietary Information about Competitors</a:t>
            </a:r>
          </a:p>
          <a:p>
            <a:pPr lvl="1"/>
            <a:r>
              <a:rPr lang="en-US" b="1" dirty="0"/>
              <a:t>Costs U.S. Firms $250+ Billion/Year</a:t>
            </a:r>
          </a:p>
          <a:p>
            <a:pPr lvl="1"/>
            <a:r>
              <a:rPr lang="en-US" b="1" dirty="0"/>
              <a:t>23 Nations Routinely Target U.S. Firms</a:t>
            </a:r>
          </a:p>
          <a:p>
            <a:pPr lvl="1"/>
            <a:r>
              <a:rPr lang="en-US" b="1" dirty="0"/>
              <a:t>Economic Espionage Act (1996) Makes Theft a Federal Crime</a:t>
            </a:r>
            <a:endParaRPr lang="en-US" dirty="0"/>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0" name="Title 9"/>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CULTURAL DIVERSITY </a:t>
            </a:r>
            <a:r>
              <a:rPr lang="en-US" sz="1800" b="1" dirty="0">
                <a:solidFill>
                  <a:srgbClr val="A50532"/>
                </a:solidFill>
              </a:rPr>
              <a:t>(1 of 3)</a:t>
            </a:r>
            <a:endParaRPr lang="en-US" sz="1800" dirty="0"/>
          </a:p>
        </p:txBody>
      </p:sp>
      <p:sp>
        <p:nvSpPr>
          <p:cNvPr id="11" name="Content Placeholder 10"/>
          <p:cNvSpPr>
            <a:spLocks noGrp="1"/>
          </p:cNvSpPr>
          <p:nvPr>
            <p:ph idx="1"/>
          </p:nvPr>
        </p:nvSpPr>
        <p:spPr>
          <a:xfrm>
            <a:off x="279400" y="1676400"/>
            <a:ext cx="4445000" cy="4525963"/>
          </a:xfrm>
        </p:spPr>
        <p:txBody>
          <a:bodyPr/>
          <a:lstStyle/>
          <a:p>
            <a:r>
              <a:rPr lang="en-US" b="1" dirty="0">
                <a:solidFill>
                  <a:srgbClr val="0064FF"/>
                </a:solidFill>
                <a:hlinkClick r:id="rId3" action="ppaction://hlinksldjump"/>
              </a:rPr>
              <a:t>Cross-Cultural Analysis</a:t>
            </a:r>
            <a:endParaRPr lang="en-US" b="1" dirty="0">
              <a:solidFill>
                <a:srgbClr val="0064FF"/>
              </a:solidFill>
            </a:endParaRPr>
          </a:p>
          <a:p>
            <a:pPr marL="0" indent="0">
              <a:buNone/>
            </a:pPr>
            <a:endParaRPr lang="en-US" b="1" dirty="0">
              <a:solidFill>
                <a:srgbClr val="0064FF"/>
              </a:solidFill>
            </a:endParaRPr>
          </a:p>
          <a:p>
            <a:r>
              <a:rPr lang="en-US" b="1" dirty="0">
                <a:solidFill>
                  <a:srgbClr val="0064FF"/>
                </a:solidFill>
                <a:hlinkClick r:id="rId4" action="ppaction://hlinksldjump"/>
              </a:rPr>
              <a:t>Values</a:t>
            </a:r>
            <a:endParaRPr lang="en-US" b="1" dirty="0">
              <a:solidFill>
                <a:srgbClr val="0064FF"/>
              </a:solidFill>
            </a:endParaRPr>
          </a:p>
          <a:p>
            <a:pPr marL="0" indent="0">
              <a:buNone/>
            </a:pPr>
            <a:endParaRPr lang="en-US" b="1" dirty="0">
              <a:solidFill>
                <a:srgbClr val="0064FF"/>
              </a:solidFill>
            </a:endParaRPr>
          </a:p>
          <a:p>
            <a:r>
              <a:rPr lang="en-US" b="1" dirty="0">
                <a:solidFill>
                  <a:srgbClr val="0064FF"/>
                </a:solidFill>
                <a:hlinkClick r:id="rId5" action="ppaction://hlinksldjump"/>
              </a:rPr>
              <a:t>Customs</a:t>
            </a:r>
            <a:endParaRPr lang="en-US" b="1" dirty="0">
              <a:solidFill>
                <a:srgbClr val="0064FF"/>
              </a:solidFill>
            </a:endParaRPr>
          </a:p>
          <a:p>
            <a:pPr lvl="1"/>
            <a:r>
              <a:rPr lang="en-US" b="1" dirty="0">
                <a:solidFill>
                  <a:srgbClr val="0064FF"/>
                </a:solidFill>
                <a:hlinkClick r:id="rId6" action="ppaction://hlinksldjump"/>
              </a:rPr>
              <a:t>Foreign Corrupt Practices Act (1977)</a:t>
            </a:r>
            <a:endParaRPr lang="en-US" dirty="0"/>
          </a:p>
        </p:txBody>
      </p:sp>
      <p:pic>
        <p:nvPicPr>
          <p:cNvPr id="2" name="Picture 1" descr="A photo advertisement shows a picture of the Chicken Maharaja Mac."/>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8819" y="2278752"/>
            <a:ext cx="2730286" cy="3190180"/>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600" dirty="0">
                <a:solidFill>
                  <a:srgbClr val="7493E2"/>
                </a:solidFill>
                <a:effectLst>
                  <a:outerShdw blurRad="38100" dist="38100" dir="2700000" algn="tl">
                    <a:srgbClr val="DDDDDD"/>
                  </a:outerShdw>
                </a:effectLst>
              </a:rPr>
              <a:t>FIGURE 6-B</a:t>
            </a:r>
            <a:r>
              <a:rPr lang="en-US" sz="3600" b="1" dirty="0"/>
              <a:t>  </a:t>
            </a:r>
            <a:r>
              <a:rPr lang="en-US" sz="3600" b="1" dirty="0">
                <a:solidFill>
                  <a:srgbClr val="A50532"/>
                </a:solidFill>
              </a:rPr>
              <a:t>Cultural Appreciation</a:t>
            </a:r>
            <a:endParaRPr lang="en-US" sz="3600" dirty="0"/>
          </a:p>
        </p:txBody>
      </p:sp>
      <p:graphicFrame>
        <p:nvGraphicFramePr>
          <p:cNvPr id="3" name="Diagram 2" descr="Figure 7-B shows aspects of culture includes values, customs, symbols, and language."/>
          <p:cNvGraphicFramePr/>
          <p:nvPr/>
        </p:nvGraphicFramePr>
        <p:xfrm>
          <a:off x="1206500" y="1181173"/>
          <a:ext cx="6553200" cy="5029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3200" b="1" dirty="0">
              <a:solidFill>
                <a:schemeClr val="accent2"/>
              </a:solidFill>
            </a:endParaRPr>
          </a:p>
        </p:txBody>
      </p:sp>
      <p:sp>
        <p:nvSpPr>
          <p:cNvPr id="14" name="Title 13"/>
          <p:cNvSpPr>
            <a:spLocks noGrp="1"/>
          </p:cNvSpPr>
          <p:nvPr>
            <p:ph type="title"/>
          </p:nvPr>
        </p:nvSpPr>
        <p:spPr/>
        <p:txBody>
          <a:bodyPr/>
          <a:lstStyle/>
          <a:p>
            <a:pPr eaLnBrk="1" hangingPunct="1">
              <a:defRPr/>
            </a:pPr>
            <a:r>
              <a:rPr lang="en-US" sz="3200" b="1" dirty="0">
                <a:solidFill>
                  <a:srgbClr val="A50532"/>
                </a:solidFill>
              </a:rPr>
              <a:t>ORGANIZATIONAL BUYING</a:t>
            </a:r>
            <a:br>
              <a:rPr lang="en-US" sz="2800" b="1" dirty="0">
                <a:solidFill>
                  <a:srgbClr val="A50532"/>
                </a:solidFill>
              </a:rPr>
            </a:br>
            <a:r>
              <a:rPr lang="en-US" sz="2800" b="1" dirty="0">
                <a:solidFill>
                  <a:srgbClr val="A50532"/>
                </a:solidFill>
              </a:rPr>
              <a:t>DEMAND CHARACTERISTICS</a:t>
            </a:r>
            <a:endParaRPr lang="en-US" sz="2800" b="1" dirty="0">
              <a:solidFill>
                <a:schemeClr val="accent2"/>
              </a:solidFill>
            </a:endParaRPr>
          </a:p>
        </p:txBody>
      </p:sp>
      <p:sp>
        <p:nvSpPr>
          <p:cNvPr id="15" name="Content Placeholder 14"/>
          <p:cNvSpPr>
            <a:spLocks noGrp="1"/>
          </p:cNvSpPr>
          <p:nvPr>
            <p:ph idx="1"/>
          </p:nvPr>
        </p:nvSpPr>
        <p:spPr>
          <a:xfrm>
            <a:off x="457200" y="1417638"/>
            <a:ext cx="5943600" cy="4525963"/>
          </a:xfrm>
        </p:spPr>
        <p:txBody>
          <a:bodyPr/>
          <a:lstStyle/>
          <a:p>
            <a:r>
              <a:rPr lang="en-US" b="1" dirty="0">
                <a:solidFill>
                  <a:srgbClr val="0064FF"/>
                </a:solidFill>
                <a:hlinkClick r:id="rId3" action="ppaction://hlinksldjump"/>
              </a:rPr>
              <a:t>Derived Demand</a:t>
            </a:r>
            <a:endParaRPr lang="en-US" b="1" dirty="0">
              <a:solidFill>
                <a:srgbClr val="0064FF"/>
              </a:solidFill>
            </a:endParaRPr>
          </a:p>
          <a:p>
            <a:r>
              <a:rPr lang="en-US" b="1" dirty="0"/>
              <a:t>Size of Order or Purchase</a:t>
            </a:r>
          </a:p>
          <a:p>
            <a:r>
              <a:rPr lang="en-US" b="1" dirty="0"/>
              <a:t>Number of Potential Buyers</a:t>
            </a:r>
          </a:p>
          <a:p>
            <a:r>
              <a:rPr lang="en-US" b="1" dirty="0"/>
              <a:t>Organizational Buying Objectives</a:t>
            </a:r>
          </a:p>
          <a:p>
            <a:pPr lvl="1"/>
            <a:r>
              <a:rPr lang="en-US" sz="2400" b="1" dirty="0"/>
              <a:t>Profits</a:t>
            </a:r>
          </a:p>
          <a:p>
            <a:pPr lvl="1"/>
            <a:r>
              <a:rPr lang="en-US" sz="2400" b="1" dirty="0"/>
              <a:t>Women/Minority Suppliers/Vendors</a:t>
            </a:r>
          </a:p>
          <a:p>
            <a:pPr lvl="1"/>
            <a:r>
              <a:rPr lang="en-US" sz="2400" b="1" dirty="0"/>
              <a:t>Efficiency</a:t>
            </a:r>
          </a:p>
          <a:p>
            <a:pPr lvl="1"/>
            <a:r>
              <a:rPr lang="en-US" sz="2400" b="1" dirty="0"/>
              <a:t>Environment/Sustainability</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375" y="3760958"/>
            <a:ext cx="3367088" cy="2195343"/>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7" name="Title 6"/>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CULTURAL DIVERSITY </a:t>
            </a:r>
            <a:r>
              <a:rPr lang="en-US" sz="1800" b="1" dirty="0">
                <a:solidFill>
                  <a:srgbClr val="A50532"/>
                </a:solidFill>
              </a:rPr>
              <a:t>(2 of 3)</a:t>
            </a:r>
            <a:endParaRPr lang="en-US" sz="1800" dirty="0"/>
          </a:p>
        </p:txBody>
      </p:sp>
      <p:sp>
        <p:nvSpPr>
          <p:cNvPr id="8" name="Content Placeholder 7"/>
          <p:cNvSpPr>
            <a:spLocks noGrp="1"/>
          </p:cNvSpPr>
          <p:nvPr>
            <p:ph idx="1"/>
          </p:nvPr>
        </p:nvSpPr>
        <p:spPr>
          <a:xfrm>
            <a:off x="457200" y="1600200"/>
            <a:ext cx="8229600" cy="798443"/>
          </a:xfrm>
        </p:spPr>
        <p:txBody>
          <a:bodyPr/>
          <a:lstStyle/>
          <a:p>
            <a:r>
              <a:rPr lang="en-US" b="1" dirty="0">
                <a:solidFill>
                  <a:srgbClr val="0064FF"/>
                </a:solidFill>
                <a:hlinkClick r:id="rId3" action="ppaction://hlinksldjump"/>
              </a:rPr>
              <a:t>Cultural Symbols</a:t>
            </a:r>
            <a:r>
              <a:rPr lang="en-US" b="1" dirty="0">
                <a:solidFill>
                  <a:srgbClr val="0064FF"/>
                </a:solidFill>
              </a:rPr>
              <a:t> – </a:t>
            </a:r>
            <a:r>
              <a:rPr lang="en-US" b="1" dirty="0">
                <a:solidFill>
                  <a:srgbClr val="000000"/>
                </a:solidFill>
              </a:rPr>
              <a:t>Evoke Deep Feelings</a:t>
            </a:r>
            <a:endParaRPr lang="en-US" dirty="0">
              <a:solidFill>
                <a:srgbClr val="000000"/>
              </a:solidFill>
            </a:endParaRPr>
          </a:p>
        </p:txBody>
      </p:sp>
      <p:grpSp>
        <p:nvGrpSpPr>
          <p:cNvPr id="9" name="Group 8" descr="Two photos show France's Eiffel Tower and Greece's Parthenon."/>
          <p:cNvGrpSpPr/>
          <p:nvPr/>
        </p:nvGrpSpPr>
        <p:grpSpPr>
          <a:xfrm>
            <a:off x="833937" y="3038639"/>
            <a:ext cx="7437608" cy="2841673"/>
            <a:chOff x="833937" y="2795109"/>
            <a:chExt cx="7437608" cy="2841673"/>
          </a:xfrm>
        </p:grpSpPr>
        <p:pic>
          <p:nvPicPr>
            <p:cNvPr id="39941" name="Picture 2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3937" y="2795109"/>
              <a:ext cx="3383280" cy="2841673"/>
            </a:xfrm>
            <a:prstGeom prst="rect">
              <a:avLst/>
            </a:prstGeom>
            <a:noFill/>
            <a:ln>
              <a:noFill/>
            </a:ln>
          </p:spPr>
        </p:pic>
        <p:pic>
          <p:nvPicPr>
            <p:cNvPr id="39942" name="Picture 2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88745" y="2800812"/>
              <a:ext cx="3382800" cy="2830268"/>
            </a:xfrm>
            <a:prstGeom prst="rect">
              <a:avLst/>
            </a:prstGeom>
            <a:noFill/>
            <a:ln>
              <a:noFill/>
            </a:ln>
          </p:spPr>
        </p:pic>
      </p:gr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6" name="Title 15"/>
          <p:cNvSpPr>
            <a:spLocks noGrp="1"/>
          </p:cNvSpPr>
          <p:nvPr>
            <p:ph type="title"/>
          </p:nvPr>
        </p:nvSpPr>
        <p:spPr/>
        <p:txBody>
          <a:bodyPr/>
          <a:lstStyle/>
          <a:p>
            <a:pPr marL="228600">
              <a:defRPr/>
            </a:pPr>
            <a:r>
              <a:rPr lang="en-US" b="1" dirty="0">
                <a:solidFill>
                  <a:srgbClr val="A50532"/>
                </a:solidFill>
              </a:rPr>
              <a:t>A GLOBAL ENVIRONMENTAL SCAN</a:t>
            </a:r>
            <a:br>
              <a:rPr lang="en-US" altLang="ja-JP" b="1" dirty="0">
                <a:solidFill>
                  <a:srgbClr val="A50532"/>
                </a:solidFill>
              </a:rPr>
            </a:br>
            <a:r>
              <a:rPr lang="en-US" sz="2800" b="1" dirty="0">
                <a:solidFill>
                  <a:srgbClr val="A50532"/>
                </a:solidFill>
              </a:rPr>
              <a:t>CULTURAL DIVERSITY </a:t>
            </a:r>
            <a:r>
              <a:rPr lang="en-US" sz="1800" b="1" dirty="0">
                <a:solidFill>
                  <a:srgbClr val="A50532"/>
                </a:solidFill>
              </a:rPr>
              <a:t>(3 of 3)</a:t>
            </a:r>
            <a:endParaRPr lang="en-US" sz="1800" dirty="0"/>
          </a:p>
        </p:txBody>
      </p:sp>
      <p:sp>
        <p:nvSpPr>
          <p:cNvPr id="17" name="Content Placeholder 16"/>
          <p:cNvSpPr>
            <a:spLocks noGrp="1"/>
          </p:cNvSpPr>
          <p:nvPr>
            <p:ph idx="1"/>
          </p:nvPr>
        </p:nvSpPr>
        <p:spPr>
          <a:xfrm>
            <a:off x="457200" y="1473200"/>
            <a:ext cx="8229600" cy="5080000"/>
          </a:xfrm>
        </p:spPr>
        <p:txBody>
          <a:bodyPr/>
          <a:lstStyle/>
          <a:p>
            <a:pPr>
              <a:buNone/>
            </a:pPr>
            <a:r>
              <a:rPr lang="en-US" sz="3200" b="1" dirty="0"/>
              <a:t>Language</a:t>
            </a:r>
          </a:p>
          <a:p>
            <a:pPr lvl="1"/>
            <a:r>
              <a:rPr lang="en-US" sz="3200" b="1" dirty="0"/>
              <a:t>Unintended Meanings</a:t>
            </a:r>
          </a:p>
          <a:p>
            <a:pPr lvl="1"/>
            <a:r>
              <a:rPr lang="en-US" sz="3200" b="1" dirty="0">
                <a:solidFill>
                  <a:srgbClr val="0064FF"/>
                </a:solidFill>
                <a:hlinkClick r:id="rId3" action="ppaction://hlinksldjump"/>
              </a:rPr>
              <a:t>Back Translation</a:t>
            </a:r>
            <a:endParaRPr lang="en-US" sz="3200" dirty="0"/>
          </a:p>
        </p:txBody>
      </p:sp>
      <p:grpSp>
        <p:nvGrpSpPr>
          <p:cNvPr id="25" name="Group 24" descr="A photo of a Japanese green tea Kit Kat. The writing on the packaging translates to surely win. "/>
          <p:cNvGrpSpPr/>
          <p:nvPr/>
        </p:nvGrpSpPr>
        <p:grpSpPr>
          <a:xfrm>
            <a:off x="5139399" y="1574779"/>
            <a:ext cx="2749535" cy="2257446"/>
            <a:chOff x="5139399" y="1574779"/>
            <a:chExt cx="2749535" cy="2257446"/>
          </a:xfrm>
        </p:grpSpPr>
        <p:sp>
          <p:nvSpPr>
            <p:cNvPr id="5" name="TextBox 4"/>
            <p:cNvSpPr txBox="1"/>
            <p:nvPr/>
          </p:nvSpPr>
          <p:spPr>
            <a:xfrm>
              <a:off x="5139399" y="1574779"/>
              <a:ext cx="2749535" cy="646331"/>
            </a:xfrm>
            <a:prstGeom prst="rect">
              <a:avLst/>
            </a:prstGeom>
            <a:noFill/>
          </p:spPr>
          <p:txBody>
            <a:bodyPr wrap="none" rtlCol="0">
              <a:spAutoFit/>
            </a:bodyPr>
            <a:lstStyle/>
            <a:p>
              <a:pPr algn="ctr"/>
              <a:r>
                <a:rPr lang="en-US" sz="1800" b="1" dirty="0"/>
                <a:t>Japanese Translation: </a:t>
              </a:r>
            </a:p>
            <a:p>
              <a:pPr algn="ctr"/>
              <a:r>
                <a:rPr lang="en-US" sz="1800" b="1" dirty="0"/>
                <a:t>“Surely Win”</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671" y="2277745"/>
              <a:ext cx="2227294" cy="1554480"/>
            </a:xfrm>
            <a:prstGeom prst="rect">
              <a:avLst/>
            </a:prstGeom>
          </p:spPr>
        </p:pic>
      </p:grpSp>
      <p:grpSp>
        <p:nvGrpSpPr>
          <p:cNvPr id="26" name="Group 25" descr="Click for the Nestle Japan ad."/>
          <p:cNvGrpSpPr/>
          <p:nvPr/>
        </p:nvGrpSpPr>
        <p:grpSpPr>
          <a:xfrm>
            <a:off x="7382797" y="3865220"/>
            <a:ext cx="1608134" cy="1467615"/>
            <a:chOff x="7382797" y="3865220"/>
            <a:chExt cx="1608134" cy="1467615"/>
          </a:xfrm>
        </p:grpSpPr>
        <p:pic>
          <p:nvPicPr>
            <p:cNvPr id="14" name="Picture 1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748" y="4570835"/>
              <a:ext cx="798513" cy="762000"/>
            </a:xfrm>
            <a:prstGeom prst="rect">
              <a:avLst/>
            </a:prstGeom>
            <a:noFill/>
            <a:ln>
              <a:noFill/>
            </a:ln>
          </p:spPr>
        </p:pic>
        <p:sp>
          <p:nvSpPr>
            <p:cNvPr id="2" name="TextBox 1"/>
            <p:cNvSpPr txBox="1"/>
            <p:nvPr/>
          </p:nvSpPr>
          <p:spPr>
            <a:xfrm>
              <a:off x="7382797" y="3865220"/>
              <a:ext cx="1608134" cy="646331"/>
            </a:xfrm>
            <a:prstGeom prst="rect">
              <a:avLst/>
            </a:prstGeom>
            <a:noFill/>
          </p:spPr>
          <p:txBody>
            <a:bodyPr wrap="none" rtlCol="0">
              <a:spAutoFit/>
            </a:bodyPr>
            <a:lstStyle/>
            <a:p>
              <a:pPr algn="ctr"/>
              <a:r>
                <a:rPr lang="en-US" sz="1800" b="1" dirty="0"/>
                <a:t>Nestle Japan</a:t>
              </a:r>
            </a:p>
            <a:p>
              <a:pPr algn="ctr"/>
              <a:r>
                <a:rPr lang="en-US" sz="1800" b="1" dirty="0"/>
                <a:t>Ad</a:t>
              </a:r>
            </a:p>
          </p:txBody>
        </p:sp>
      </p:grpSp>
      <p:grpSp>
        <p:nvGrpSpPr>
          <p:cNvPr id="23" name="Group 22" descr="English and Italian ads for Mini Cooper. The English copy, &quot;Stop Starting at my Boot&quot; translates to &quot;Stop Looking at My Rear&quot; in Italian."/>
          <p:cNvGrpSpPr/>
          <p:nvPr/>
        </p:nvGrpSpPr>
        <p:grpSpPr>
          <a:xfrm>
            <a:off x="1312078" y="4087217"/>
            <a:ext cx="6217691" cy="2428029"/>
            <a:chOff x="2060124" y="4035032"/>
            <a:chExt cx="6217691" cy="2428029"/>
          </a:xfrm>
        </p:grpSpPr>
        <p:sp>
          <p:nvSpPr>
            <p:cNvPr id="4" name="TextBox 3"/>
            <p:cNvSpPr txBox="1"/>
            <p:nvPr/>
          </p:nvSpPr>
          <p:spPr>
            <a:xfrm>
              <a:off x="5902915" y="4709527"/>
              <a:ext cx="2374900" cy="923330"/>
            </a:xfrm>
            <a:prstGeom prst="rect">
              <a:avLst/>
            </a:prstGeom>
            <a:noFill/>
          </p:spPr>
          <p:txBody>
            <a:bodyPr wrap="square" rtlCol="0">
              <a:spAutoFit/>
            </a:bodyPr>
            <a:lstStyle/>
            <a:p>
              <a:pPr algn="ctr"/>
              <a:r>
                <a:rPr lang="en-US" sz="1800" b="1" dirty="0"/>
                <a:t>Italian translation: </a:t>
              </a:r>
            </a:p>
            <a:p>
              <a:pPr algn="ctr"/>
              <a:r>
                <a:rPr lang="en-US" sz="1800" b="1" dirty="0"/>
                <a:t>“Stop Looking at My Rear”</a:t>
              </a: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0124" y="4085621"/>
              <a:ext cx="1813534" cy="237744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7655" y="4035032"/>
              <a:ext cx="1813068" cy="2377440"/>
            </a:xfrm>
            <a:prstGeom prst="rect">
              <a:avLst/>
            </a:prstGeom>
          </p:spPr>
        </p:pic>
      </p:grpSp>
      <p:sp>
        <p:nvSpPr>
          <p:cNvPr id="22" name="Text Placeholder 23"/>
          <p:cNvSpPr>
            <a:spLocks noGrp="1"/>
          </p:cNvSpPr>
          <p:nvPr>
            <p:ph type="body" sz="quarter" idx="16"/>
          </p:nvPr>
        </p:nvSpPr>
        <p:spPr>
          <a:prstGeom prst="rect">
            <a:avLst/>
          </a:prstGeom>
        </p:spPr>
        <p:txBody>
          <a:bodyPr/>
          <a:lstStyle/>
          <a:p>
            <a:r>
              <a:rPr lang="en-US" dirty="0">
                <a:hlinkClick r:id="rId9" action="ppaction://hlinksldjump"/>
              </a:rPr>
              <a:t>Jump to Appendix 3 long image description</a:t>
            </a:r>
          </a:p>
        </p:txBody>
      </p:sp>
      <p:sp>
        <p:nvSpPr>
          <p:cNvPr id="20" name="Text Placeholder 19" hidden="1"/>
          <p:cNvSpPr>
            <a:spLocks noGrp="1"/>
          </p:cNvSpPr>
          <p:nvPr>
            <p:ph type="body" sz="quarter" idx="11"/>
          </p:nvPr>
        </p:nvSpPr>
        <p:spPr/>
        <p:txBody>
          <a:bodyPr/>
          <a:lstStyle/>
          <a:p>
            <a:endParaRPr lang="en-US"/>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9" name="Title 8"/>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ECONOMIC CONSIDERATIONS </a:t>
            </a:r>
            <a:r>
              <a:rPr lang="en-US" sz="1800" b="1" dirty="0">
                <a:solidFill>
                  <a:srgbClr val="A50532"/>
                </a:solidFill>
              </a:rPr>
              <a:t>(1 of 2)</a:t>
            </a:r>
            <a:endParaRPr lang="en-US" sz="1800" dirty="0"/>
          </a:p>
        </p:txBody>
      </p:sp>
      <p:sp>
        <p:nvSpPr>
          <p:cNvPr id="11" name="Content Placeholder 10"/>
          <p:cNvSpPr>
            <a:spLocks noGrp="1"/>
          </p:cNvSpPr>
          <p:nvPr>
            <p:ph idx="1"/>
          </p:nvPr>
        </p:nvSpPr>
        <p:spPr>
          <a:xfrm>
            <a:off x="431800" y="1587501"/>
            <a:ext cx="8331200" cy="2895599"/>
          </a:xfrm>
        </p:spPr>
        <p:txBody>
          <a:bodyPr/>
          <a:lstStyle/>
          <a:p>
            <a:r>
              <a:rPr lang="en-US" b="1" dirty="0"/>
              <a:t>Economic and Communication Infrastructure Crucial to Marketing</a:t>
            </a:r>
          </a:p>
          <a:p>
            <a:r>
              <a:rPr lang="en-US" b="1" dirty="0"/>
              <a:t>Example: PepsiCo Invested $1.5 Billion in Transportation and Manufacturing Systems in China and India</a:t>
            </a:r>
            <a:endParaRPr lang="en-US" dirty="0"/>
          </a:p>
        </p:txBody>
      </p:sp>
      <p:pic>
        <p:nvPicPr>
          <p:cNvPr id="2" name="Picture 1" descr="A Pepsi ad with Chinese cop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647" y="4453133"/>
            <a:ext cx="2603459" cy="1952594"/>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11" name="Title 10"/>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ECONOMIC CONSIDERATIONS </a:t>
            </a:r>
            <a:r>
              <a:rPr lang="en-US" sz="1800" b="1" dirty="0">
                <a:solidFill>
                  <a:srgbClr val="A50532"/>
                </a:solidFill>
              </a:rPr>
              <a:t>(2 of 2)</a:t>
            </a:r>
            <a:endParaRPr lang="en-US" sz="1800" dirty="0"/>
          </a:p>
        </p:txBody>
      </p:sp>
      <p:sp>
        <p:nvSpPr>
          <p:cNvPr id="13" name="Content Placeholder 12"/>
          <p:cNvSpPr>
            <a:spLocks noGrp="1"/>
          </p:cNvSpPr>
          <p:nvPr>
            <p:ph idx="1"/>
          </p:nvPr>
        </p:nvSpPr>
        <p:spPr>
          <a:xfrm>
            <a:off x="469900" y="1549401"/>
            <a:ext cx="8229600" cy="3225799"/>
          </a:xfrm>
        </p:spPr>
        <p:txBody>
          <a:bodyPr/>
          <a:lstStyle/>
          <a:p>
            <a:r>
              <a:rPr lang="en-US" b="1" dirty="0"/>
              <a:t>Financial and Legal Systems Understanding</a:t>
            </a:r>
          </a:p>
          <a:p>
            <a:r>
              <a:rPr lang="en-US" b="1" dirty="0"/>
              <a:t>Consumer Income and Purchasing Power</a:t>
            </a:r>
          </a:p>
          <a:p>
            <a:r>
              <a:rPr lang="en-US" b="1" dirty="0">
                <a:solidFill>
                  <a:srgbClr val="0064FF"/>
                </a:solidFill>
                <a:hlinkClick r:id="rId3" action="ppaction://hlinksldjump"/>
              </a:rPr>
              <a:t>Currency Exchange Rate</a:t>
            </a:r>
            <a:endParaRPr lang="en-US" dirty="0"/>
          </a:p>
        </p:txBody>
      </p:sp>
      <p:pic>
        <p:nvPicPr>
          <p:cNvPr id="2" name="Picture 1" descr="A photo at a fashion show shows a Chinese female model showing off denizen jea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990" y="4454038"/>
            <a:ext cx="3002972" cy="2103120"/>
          </a:xfrm>
          <a:prstGeom prst="rect">
            <a:avLst/>
          </a:prstGeom>
        </p:spPr>
      </p:pic>
      <p:grpSp>
        <p:nvGrpSpPr>
          <p:cNvPr id="9" name="Group 8" descr="Click here for a Denizen ad."/>
          <p:cNvGrpSpPr/>
          <p:nvPr/>
        </p:nvGrpSpPr>
        <p:grpSpPr>
          <a:xfrm>
            <a:off x="2383451" y="4891381"/>
            <a:ext cx="1432829" cy="1213789"/>
            <a:chOff x="2383451" y="4891381"/>
            <a:chExt cx="1432829" cy="1213789"/>
          </a:xfrm>
        </p:grpSpPr>
        <p:pic>
          <p:nvPicPr>
            <p:cNvPr id="12" name="Picture 1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7834" y="5343170"/>
              <a:ext cx="798513" cy="762000"/>
            </a:xfrm>
            <a:prstGeom prst="rect">
              <a:avLst/>
            </a:prstGeom>
            <a:noFill/>
            <a:ln>
              <a:noFill/>
            </a:ln>
          </p:spPr>
        </p:pic>
        <p:sp>
          <p:nvSpPr>
            <p:cNvPr id="3" name="TextBox 2"/>
            <p:cNvSpPr txBox="1"/>
            <p:nvPr/>
          </p:nvSpPr>
          <p:spPr>
            <a:xfrm>
              <a:off x="2383451" y="4891381"/>
              <a:ext cx="1432829" cy="369332"/>
            </a:xfrm>
            <a:prstGeom prst="rect">
              <a:avLst/>
            </a:prstGeom>
            <a:noFill/>
          </p:spPr>
          <p:txBody>
            <a:bodyPr wrap="none" rtlCol="0">
              <a:spAutoFit/>
            </a:bodyPr>
            <a:lstStyle/>
            <a:p>
              <a:pPr algn="ctr"/>
              <a:r>
                <a:rPr lang="en-US" sz="1800" b="1" dirty="0"/>
                <a:t>Denizen Ad</a:t>
              </a:r>
            </a:p>
          </p:txBody>
        </p:sp>
      </p:gr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pPr>
            <a:endParaRPr lang="en-US" sz="2600" b="1" dirty="0">
              <a:solidFill>
                <a:schemeClr val="accent2"/>
              </a:solidFill>
            </a:endParaRPr>
          </a:p>
        </p:txBody>
      </p:sp>
      <p:sp>
        <p:nvSpPr>
          <p:cNvPr id="7" name="Title 6"/>
          <p:cNvSpPr>
            <a:spLocks noGrp="1"/>
          </p:cNvSpPr>
          <p:nvPr>
            <p:ph type="title"/>
          </p:nvPr>
        </p:nvSpPr>
        <p:spPr/>
        <p:txBody>
          <a:bodyPr/>
          <a:lstStyle/>
          <a:p>
            <a:r>
              <a:rPr lang="en-US" sz="3200" b="1" dirty="0">
                <a:solidFill>
                  <a:srgbClr val="AA785A"/>
                </a:solidFill>
              </a:rPr>
              <a:t>POLITICAL STABILITY</a:t>
            </a:r>
            <a:endParaRPr lang="en-US" sz="2400" dirty="0"/>
          </a:p>
        </p:txBody>
      </p:sp>
      <p:pic>
        <p:nvPicPr>
          <p:cNvPr id="9" name="Picture 19" descr="The PRS Group logo."/>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102308" y="3669421"/>
            <a:ext cx="3824963" cy="2765888"/>
          </a:xfrm>
          <a:prstGeom prst="rect">
            <a:avLst/>
          </a:prstGeom>
          <a:noFill/>
          <a:ln>
            <a:noFill/>
          </a:ln>
        </p:spPr>
      </p:pic>
      <p:sp>
        <p:nvSpPr>
          <p:cNvPr id="8" name="Text Placeholder 7"/>
          <p:cNvSpPr>
            <a:spLocks noGrp="1"/>
          </p:cNvSpPr>
          <p:nvPr>
            <p:ph type="body" sz="quarter" idx="16"/>
          </p:nvPr>
        </p:nvSpPr>
        <p:spPr/>
        <p:txBody>
          <a:bodyPr/>
          <a:lstStyle/>
          <a:p>
            <a:endParaRPr lang="en-US"/>
          </a:p>
        </p:txBody>
      </p:sp>
      <p:sp>
        <p:nvSpPr>
          <p:cNvPr id="6" name="Text Placeholder 5"/>
          <p:cNvSpPr>
            <a:spLocks noGrp="1"/>
          </p:cNvSpPr>
          <p:nvPr>
            <p:ph type="body" sz="quarter" idx="11"/>
          </p:nvPr>
        </p:nvSpPr>
        <p:spPr/>
        <p:txBody>
          <a:bodyPr/>
          <a:lstStyle/>
          <a:p>
            <a:endParaRPr lang="en-US"/>
          </a:p>
        </p:txBody>
      </p:sp>
      <p:sp>
        <p:nvSpPr>
          <p:cNvPr id="2" name="TextBox 1"/>
          <p:cNvSpPr txBox="1"/>
          <p:nvPr/>
        </p:nvSpPr>
        <p:spPr>
          <a:xfrm>
            <a:off x="7164267" y="4372811"/>
            <a:ext cx="1415773" cy="646331"/>
          </a:xfrm>
          <a:prstGeom prst="rect">
            <a:avLst/>
          </a:prstGeom>
          <a:noFill/>
        </p:spPr>
        <p:txBody>
          <a:bodyPr wrap="none" rtlCol="0">
            <a:spAutoFit/>
          </a:bodyPr>
          <a:lstStyle/>
          <a:p>
            <a:pPr algn="ctr"/>
            <a:r>
              <a:rPr lang="en-US" sz="1800" b="1" dirty="0"/>
              <a:t>PRS Group</a:t>
            </a:r>
          </a:p>
          <a:p>
            <a:pPr algn="ctr"/>
            <a:r>
              <a:rPr lang="en-US" sz="1800" b="1" dirty="0"/>
              <a:t>Website</a:t>
            </a:r>
          </a:p>
        </p:txBody>
      </p:sp>
      <p:pic>
        <p:nvPicPr>
          <p:cNvPr id="314379" name="Picture 1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8492" y="5232877"/>
            <a:ext cx="798513" cy="762000"/>
          </a:xfrm>
          <a:prstGeom prst="rect">
            <a:avLst/>
          </a:prstGeom>
          <a:noFill/>
          <a:ln>
            <a:noFill/>
          </a:ln>
        </p:spPr>
      </p:pic>
      <p:sp>
        <p:nvSpPr>
          <p:cNvPr id="10" name="Rectangle 9"/>
          <p:cNvSpPr/>
          <p:nvPr/>
        </p:nvSpPr>
        <p:spPr>
          <a:xfrm>
            <a:off x="1355270" y="1684981"/>
            <a:ext cx="5502730" cy="1569660"/>
          </a:xfrm>
          <a:prstGeom prst="rect">
            <a:avLst/>
          </a:prstGeom>
        </p:spPr>
        <p:txBody>
          <a:bodyPr wrap="square">
            <a:spAutoFit/>
          </a:bodyPr>
          <a:lstStyle/>
          <a:p>
            <a:pPr marL="342900" indent="-342900">
              <a:buFont typeface="Arial" panose="020B0604020202020204"/>
              <a:buChar char="•"/>
            </a:pPr>
            <a:r>
              <a:rPr lang="en-US" b="1" dirty="0"/>
              <a:t>Billions of Dollars of Trade Lost Due to Terrorism and War</a:t>
            </a:r>
          </a:p>
          <a:p>
            <a:pPr marL="342900" indent="-342900">
              <a:buFont typeface="Arial" panose="020B0604020202020204"/>
              <a:buChar char="•"/>
            </a:pPr>
            <a:r>
              <a:rPr lang="en-US" b="1" dirty="0"/>
              <a:t>Political Stability Is Monitored and Tracked </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defRPr/>
            </a:pPr>
            <a:endParaRPr lang="en-US" sz="2200" b="1" dirty="0">
              <a:solidFill>
                <a:schemeClr val="accent2"/>
              </a:solidFill>
            </a:endParaRPr>
          </a:p>
        </p:txBody>
      </p:sp>
      <p:sp>
        <p:nvSpPr>
          <p:cNvPr id="8" name="Title 7"/>
          <p:cNvSpPr>
            <a:spLocks noGrp="1"/>
          </p:cNvSpPr>
          <p:nvPr>
            <p:ph type="title"/>
          </p:nvPr>
        </p:nvSpPr>
        <p:spPr/>
        <p:txBody>
          <a:bodyPr/>
          <a:lstStyle/>
          <a:p>
            <a:pPr marL="228600" eaLnBrk="1" hangingPunct="1">
              <a:defRPr/>
            </a:pPr>
            <a:r>
              <a:rPr lang="en-US" sz="3200" b="1" dirty="0">
                <a:solidFill>
                  <a:srgbClr val="A50532"/>
                </a:solidFill>
              </a:rPr>
              <a:t>A GLOBAL ENVIRONMENTAL SCAN</a:t>
            </a:r>
            <a:br>
              <a:rPr lang="en-US" altLang="ja-JP" sz="3200" b="1" dirty="0">
                <a:solidFill>
                  <a:srgbClr val="A50532"/>
                </a:solidFill>
              </a:rPr>
            </a:br>
            <a:r>
              <a:rPr lang="en-US" sz="2400" b="1" dirty="0">
                <a:solidFill>
                  <a:srgbClr val="A50532"/>
                </a:solidFill>
              </a:rPr>
              <a:t>POLITICAL-REGULATORY CLIMATE</a:t>
            </a:r>
            <a:endParaRPr lang="en-US" sz="2400" dirty="0"/>
          </a:p>
        </p:txBody>
      </p:sp>
      <p:sp>
        <p:nvSpPr>
          <p:cNvPr id="9" name="Content Placeholder 8"/>
          <p:cNvSpPr>
            <a:spLocks noGrp="1"/>
          </p:cNvSpPr>
          <p:nvPr>
            <p:ph idx="1"/>
          </p:nvPr>
        </p:nvSpPr>
        <p:spPr>
          <a:xfrm>
            <a:off x="457200" y="1793194"/>
            <a:ext cx="7070271" cy="4525963"/>
          </a:xfrm>
        </p:spPr>
        <p:txBody>
          <a:bodyPr/>
          <a:lstStyle/>
          <a:p>
            <a:r>
              <a:rPr lang="en-US" b="1" dirty="0"/>
              <a:t>Impacts of Political Stability</a:t>
            </a:r>
          </a:p>
          <a:p>
            <a:r>
              <a:rPr lang="en-US" b="1" dirty="0"/>
              <a:t>Impact on Economy from Trade Regulations</a:t>
            </a:r>
            <a:endParaRPr lang="en-US" dirty="0"/>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defRPr/>
            </a:pPr>
            <a:endParaRPr lang="en-US" sz="2200" b="1" dirty="0">
              <a:solidFill>
                <a:schemeClr val="accent2"/>
              </a:solidFill>
            </a:endParaRPr>
          </a:p>
        </p:txBody>
      </p:sp>
      <p:sp>
        <p:nvSpPr>
          <p:cNvPr id="8" name="Title 7"/>
          <p:cNvSpPr>
            <a:spLocks noGrp="1"/>
          </p:cNvSpPr>
          <p:nvPr>
            <p:ph type="title"/>
          </p:nvPr>
        </p:nvSpPr>
        <p:spPr/>
        <p:txBody>
          <a:bodyPr/>
          <a:lstStyle/>
          <a:p>
            <a:pPr marL="342900" eaLnBrk="1" hangingPunct="1">
              <a:defRPr/>
            </a:pPr>
            <a:r>
              <a:rPr lang="en-US" sz="2800" b="1" dirty="0">
                <a:solidFill>
                  <a:srgbClr val="A50532"/>
                </a:solidFill>
              </a:rPr>
              <a:t>COMPARING MARKET-ENTRY STRATEGIES</a:t>
            </a:r>
            <a:br>
              <a:rPr lang="en-US" altLang="ja-JP" sz="2800" b="1" dirty="0">
                <a:solidFill>
                  <a:srgbClr val="A50532"/>
                </a:solidFill>
              </a:rPr>
            </a:br>
            <a:r>
              <a:rPr lang="en-US" altLang="ja-JP" sz="2800" b="1" dirty="0">
                <a:solidFill>
                  <a:srgbClr val="A50532"/>
                </a:solidFill>
              </a:rPr>
              <a:t>ALTERNATIVE APPROACHES</a:t>
            </a:r>
            <a:endParaRPr lang="en-US" sz="2800" dirty="0"/>
          </a:p>
        </p:txBody>
      </p:sp>
      <p:sp>
        <p:nvSpPr>
          <p:cNvPr id="9" name="Content Placeholder 8"/>
          <p:cNvSpPr>
            <a:spLocks noGrp="1"/>
          </p:cNvSpPr>
          <p:nvPr>
            <p:ph idx="1"/>
          </p:nvPr>
        </p:nvSpPr>
        <p:spPr/>
        <p:txBody>
          <a:bodyPr/>
          <a:lstStyle/>
          <a:p>
            <a:pPr marL="514350" indent="-514350">
              <a:buFont typeface="+mj-lt"/>
              <a:buAutoNum type="arabicPeriod"/>
            </a:pPr>
            <a:r>
              <a:rPr lang="en-US" b="1" dirty="0">
                <a:solidFill>
                  <a:srgbClr val="0064FF"/>
                </a:solidFill>
                <a:hlinkClick r:id="rId3" action="ppaction://hlinksldjump"/>
              </a:rPr>
              <a:t>Exporting</a:t>
            </a:r>
            <a:endParaRPr lang="en-US" b="1" dirty="0">
              <a:solidFill>
                <a:srgbClr val="0064FF"/>
              </a:solidFill>
            </a:endParaRPr>
          </a:p>
          <a:p>
            <a:pPr lvl="1"/>
            <a:r>
              <a:rPr lang="en-US" b="1" dirty="0"/>
              <a:t>Indirect Exporting</a:t>
            </a:r>
          </a:p>
          <a:p>
            <a:pPr lvl="1"/>
            <a:r>
              <a:rPr lang="en-US" b="1" dirty="0"/>
              <a:t>Direct Exporting</a:t>
            </a:r>
          </a:p>
          <a:p>
            <a:pPr marL="571500" indent="-514350">
              <a:buFont typeface="+mj-lt"/>
              <a:buAutoNum type="arabicPeriod"/>
            </a:pPr>
            <a:r>
              <a:rPr lang="en-US" b="1" dirty="0"/>
              <a:t>Licensing</a:t>
            </a:r>
          </a:p>
          <a:p>
            <a:pPr marL="571500" indent="-514350">
              <a:buFont typeface="+mj-lt"/>
              <a:buAutoNum type="arabicPeriod"/>
            </a:pPr>
            <a:r>
              <a:rPr lang="en-US" b="1" dirty="0"/>
              <a:t>Joint Venture</a:t>
            </a:r>
          </a:p>
          <a:p>
            <a:pPr marL="571500" indent="-514350">
              <a:buFont typeface="+mj-lt"/>
              <a:buAutoNum type="arabicPeriod"/>
            </a:pPr>
            <a:r>
              <a:rPr lang="en-US" b="1" dirty="0"/>
              <a:t>Direct Investment</a:t>
            </a:r>
            <a:endParaRPr lang="en-US" dirty="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6-4</a:t>
            </a:r>
            <a:r>
              <a:rPr lang="en-US" sz="3200" b="1" dirty="0"/>
              <a:t>  Alternative global market-entry strategies</a:t>
            </a:r>
            <a:endParaRPr lang="en-US" sz="3200" dirty="0"/>
          </a:p>
        </p:txBody>
      </p:sp>
      <p:pic>
        <p:nvPicPr>
          <p:cNvPr id="6" name="Picture 6" descr="A line graph charts profit potential and amount of financial commitment, risk, and marketing control for a product. "/>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12800" y="1320337"/>
            <a:ext cx="7658100" cy="4994229"/>
          </a:xfrm>
          <a:prstGeom prst="rect">
            <a:avLst/>
          </a:prstGeom>
          <a:noFill/>
          <a:ln>
            <a:noFill/>
          </a:ln>
        </p:spPr>
      </p:pic>
      <p:sp>
        <p:nvSpPr>
          <p:cNvPr id="7" name="Text Placeholder 6"/>
          <p:cNvSpPr>
            <a:spLocks noGrp="1"/>
          </p:cNvSpPr>
          <p:nvPr>
            <p:ph type="body" sz="quarter" idx="16"/>
          </p:nvPr>
        </p:nvSpPr>
        <p:spPr/>
        <p:txBody>
          <a:bodyPr/>
          <a:lstStyle/>
          <a:p>
            <a:r>
              <a:rPr lang="en-US" dirty="0">
                <a:hlinkClick r:id="rId4" action="ppaction://hlinksldjump"/>
              </a:rPr>
              <a:t>Jump to Appendix 4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defRPr/>
            </a:pPr>
            <a:endParaRPr lang="en-US" sz="2800" b="1" dirty="0">
              <a:solidFill>
                <a:schemeClr val="accent2"/>
              </a:solidFill>
            </a:endParaRPr>
          </a:p>
        </p:txBody>
      </p:sp>
      <p:sp>
        <p:nvSpPr>
          <p:cNvPr id="7" name="Title 6"/>
          <p:cNvSpPr>
            <a:spLocks noGrp="1"/>
          </p:cNvSpPr>
          <p:nvPr>
            <p:ph type="title"/>
          </p:nvPr>
        </p:nvSpPr>
        <p:spPr/>
        <p:txBody>
          <a:bodyPr/>
          <a:lstStyle/>
          <a:p>
            <a:r>
              <a:rPr lang="en-US" sz="2800" b="1" dirty="0">
                <a:solidFill>
                  <a:srgbClr val="AA785A"/>
                </a:solidFill>
              </a:rPr>
              <a:t>MARKETING MATTERS</a:t>
            </a:r>
            <a:br>
              <a:rPr lang="en-US" sz="2400" b="1" dirty="0">
                <a:solidFill>
                  <a:schemeClr val="accent2"/>
                </a:solidFill>
              </a:rPr>
            </a:br>
            <a:r>
              <a:rPr lang="en-US" sz="2000" b="1" dirty="0">
                <a:solidFill>
                  <a:srgbClr val="A50532"/>
                </a:solidFill>
              </a:rPr>
              <a:t>Creative Cosmetics and</a:t>
            </a:r>
            <a:br>
              <a:rPr lang="en-US" sz="2000" b="1" dirty="0">
                <a:solidFill>
                  <a:srgbClr val="A50532"/>
                </a:solidFill>
              </a:rPr>
            </a:br>
            <a:r>
              <a:rPr lang="en-US" sz="2000" b="1" dirty="0">
                <a:solidFill>
                  <a:srgbClr val="A50532"/>
                </a:solidFill>
              </a:rPr>
              <a:t>Creative Export Marketing in Japan</a:t>
            </a:r>
            <a:endParaRPr lang="en-US" sz="2000" dirty="0"/>
          </a:p>
        </p:txBody>
      </p:sp>
      <p:sp>
        <p:nvSpPr>
          <p:cNvPr id="4" name="Content Placeholder 3"/>
          <p:cNvSpPr>
            <a:spLocks noGrp="1"/>
          </p:cNvSpPr>
          <p:nvPr>
            <p:ph sz="half" idx="2"/>
          </p:nvPr>
        </p:nvSpPr>
        <p:spPr>
          <a:xfrm>
            <a:off x="4648200" y="1600200"/>
            <a:ext cx="4038600" cy="3961475"/>
          </a:xfrm>
        </p:spPr>
        <p:txBody>
          <a:bodyPr/>
          <a:lstStyle/>
          <a:p>
            <a:pPr>
              <a:buFont typeface="Arial" panose="020B0604020202020204"/>
              <a:buChar char="•"/>
            </a:pPr>
            <a:r>
              <a:rPr lang="en-US" sz="2400" b="1" dirty="0"/>
              <a:t>How to Sell in Japan?</a:t>
            </a:r>
          </a:p>
          <a:p>
            <a:pPr>
              <a:buFont typeface="Arial" panose="020B0604020202020204"/>
              <a:buChar char="•"/>
            </a:pPr>
            <a:r>
              <a:rPr lang="en-US" sz="2400" b="1" dirty="0"/>
              <a:t>Top Quality Product</a:t>
            </a:r>
          </a:p>
          <a:p>
            <a:pPr>
              <a:buFont typeface="Arial" panose="020B0604020202020204"/>
              <a:buChar char="•"/>
            </a:pPr>
            <a:r>
              <a:rPr lang="en-US" sz="2400" b="1" dirty="0"/>
              <a:t>Effective Advertising</a:t>
            </a:r>
          </a:p>
          <a:p>
            <a:pPr>
              <a:buFont typeface="Arial" panose="020B0604020202020204"/>
              <a:buChar char="•"/>
            </a:pPr>
            <a:r>
              <a:rPr lang="en-US" sz="2400" b="1" dirty="0"/>
              <a:t>Sell Through Network of Japanese Distributors to Reach Beauty Salons</a:t>
            </a:r>
          </a:p>
          <a:p>
            <a:endParaRPr lang="en-US" dirty="0"/>
          </a:p>
        </p:txBody>
      </p:sp>
      <p:pic>
        <p:nvPicPr>
          <p:cNvPr id="9" name="Content Placeholder 8" descr="A Maquillage lipstick ad showing a female Japanese model. Ad copy reads, possess the softest diamonds in the world."/>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88184" y="1646238"/>
            <a:ext cx="3094968" cy="4064031"/>
          </a:xfrm>
          <a:prstGeom prst="rect">
            <a:avLst/>
          </a:prstGeom>
        </p:spPr>
      </p:pic>
      <p:sp>
        <p:nvSpPr>
          <p:cNvPr id="8" name="Text Placeholder 7" hidden="1"/>
          <p:cNvSpPr>
            <a:spLocks noGrp="1"/>
          </p:cNvSpPr>
          <p:nvPr>
            <p:ph type="body" sz="quarter" idx="16"/>
          </p:nvPr>
        </p:nvSpPr>
        <p:spPr/>
        <p:txBody>
          <a:bodyPr/>
          <a:lstStyle/>
          <a:p>
            <a:endParaRPr lang="en-US"/>
          </a:p>
        </p:txBody>
      </p:sp>
      <p:sp>
        <p:nvSpPr>
          <p:cNvPr id="6" name="Text Placeholder 5" hidden="1"/>
          <p:cNvSpPr>
            <a:spLocks noGrp="1"/>
          </p:cNvSpPr>
          <p:nvPr>
            <p:ph type="body" sz="quarter" idx="11"/>
          </p:nvPr>
        </p:nvSpPr>
        <p:spPr/>
        <p:txBody>
          <a:bodyPr/>
          <a:lstStyle/>
          <a:p>
            <a:endParaRPr lang="en-US"/>
          </a:p>
        </p:txBody>
      </p:sp>
      <p:sp>
        <p:nvSpPr>
          <p:cNvPr id="3" name="TextBox 2"/>
          <p:cNvSpPr txBox="1"/>
          <p:nvPr/>
        </p:nvSpPr>
        <p:spPr>
          <a:xfrm>
            <a:off x="6002112" y="5861860"/>
            <a:ext cx="1503489" cy="646331"/>
          </a:xfrm>
          <a:prstGeom prst="rect">
            <a:avLst/>
          </a:prstGeom>
          <a:noFill/>
        </p:spPr>
        <p:txBody>
          <a:bodyPr wrap="none" rtlCol="0">
            <a:spAutoFit/>
          </a:bodyPr>
          <a:lstStyle/>
          <a:p>
            <a:pPr algn="ctr"/>
            <a:r>
              <a:rPr lang="en-US" sz="1800" b="1" dirty="0"/>
              <a:t>Fran Wilson</a:t>
            </a:r>
          </a:p>
          <a:p>
            <a:pPr algn="ctr"/>
            <a:r>
              <a:rPr lang="en-US" sz="1800" b="1" dirty="0"/>
              <a:t>Website</a:t>
            </a:r>
          </a:p>
        </p:txBody>
      </p:sp>
      <p:pic>
        <p:nvPicPr>
          <p:cNvPr id="5"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5649" y="5759084"/>
            <a:ext cx="798513" cy="762000"/>
          </a:xfrm>
          <a:prstGeom prst="rect">
            <a:avLst/>
          </a:prstGeom>
          <a:noFill/>
          <a:ln>
            <a:noFill/>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defRPr/>
            </a:pPr>
            <a:endParaRPr lang="en-US" sz="2200" b="1" dirty="0">
              <a:solidFill>
                <a:schemeClr val="accent2"/>
              </a:solidFill>
            </a:endParaRPr>
          </a:p>
        </p:txBody>
      </p:sp>
      <p:sp>
        <p:nvSpPr>
          <p:cNvPr id="14" name="Title 13"/>
          <p:cNvSpPr>
            <a:spLocks noGrp="1"/>
          </p:cNvSpPr>
          <p:nvPr>
            <p:ph type="title"/>
          </p:nvPr>
        </p:nvSpPr>
        <p:spPr/>
        <p:txBody>
          <a:bodyPr/>
          <a:lstStyle/>
          <a:p>
            <a:pPr marL="342900" eaLnBrk="1" hangingPunct="1">
              <a:defRPr/>
            </a:pPr>
            <a:r>
              <a:rPr lang="en-US" sz="2800" b="1" dirty="0">
                <a:solidFill>
                  <a:srgbClr val="A50532"/>
                </a:solidFill>
              </a:rPr>
              <a:t>GLOBAL MARKET-ENTRY STRATEGIES</a:t>
            </a:r>
            <a:br>
              <a:rPr lang="en-US" altLang="ja-JP" sz="2800" b="1" dirty="0">
                <a:solidFill>
                  <a:srgbClr val="A50532"/>
                </a:solidFill>
              </a:rPr>
            </a:br>
            <a:r>
              <a:rPr lang="en-US" sz="2000" b="1" dirty="0">
                <a:solidFill>
                  <a:srgbClr val="A50532"/>
                </a:solidFill>
              </a:rPr>
              <a:t>LICENSING</a:t>
            </a:r>
            <a:endParaRPr lang="en-US" sz="2800" dirty="0"/>
          </a:p>
        </p:txBody>
      </p:sp>
      <p:sp>
        <p:nvSpPr>
          <p:cNvPr id="15" name="Content Placeholder 14"/>
          <p:cNvSpPr>
            <a:spLocks noGrp="1"/>
          </p:cNvSpPr>
          <p:nvPr>
            <p:ph idx="1"/>
          </p:nvPr>
        </p:nvSpPr>
        <p:spPr>
          <a:xfrm>
            <a:off x="457200" y="1574800"/>
            <a:ext cx="8229600" cy="3985260"/>
          </a:xfrm>
        </p:spPr>
        <p:txBody>
          <a:bodyPr/>
          <a:lstStyle/>
          <a:p>
            <a:r>
              <a:rPr lang="en-US" b="1" dirty="0"/>
              <a:t>Licensing</a:t>
            </a:r>
          </a:p>
          <a:p>
            <a:pPr lvl="1"/>
            <a:r>
              <a:rPr lang="en-US" b="1" dirty="0"/>
              <a:t>Advantages</a:t>
            </a:r>
          </a:p>
          <a:p>
            <a:pPr lvl="1"/>
            <a:r>
              <a:rPr lang="en-US" b="1" dirty="0"/>
              <a:t>Disadvantages</a:t>
            </a:r>
            <a:endParaRPr lang="en-US" b="1" dirty="0">
              <a:solidFill>
                <a:srgbClr val="0064FF"/>
              </a:solidFill>
            </a:endParaRPr>
          </a:p>
          <a:p>
            <a:r>
              <a:rPr lang="en-US" b="1" dirty="0"/>
              <a:t>Contract </a:t>
            </a:r>
          </a:p>
          <a:p>
            <a:pPr marL="0" indent="0">
              <a:buNone/>
            </a:pPr>
            <a:r>
              <a:rPr lang="en-US" b="1" dirty="0"/>
              <a:t>   Manufacturing</a:t>
            </a:r>
          </a:p>
          <a:p>
            <a:r>
              <a:rPr lang="en-US" b="1" dirty="0"/>
              <a:t>Contract Assembly</a:t>
            </a:r>
            <a:endParaRPr lang="en-US" b="1" dirty="0">
              <a:solidFill>
                <a:srgbClr val="0064FF"/>
              </a:solidFill>
            </a:endParaRPr>
          </a:p>
          <a:p>
            <a:r>
              <a:rPr lang="en-US" b="1" dirty="0"/>
              <a:t>Franchising</a:t>
            </a:r>
            <a:endParaRPr lang="en-US" dirty="0"/>
          </a:p>
        </p:txBody>
      </p:sp>
      <p:pic>
        <p:nvPicPr>
          <p:cNvPr id="3" name="Picture 2" descr="A photo of the exterior of a Chinese McDonal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440095"/>
            <a:ext cx="3907631" cy="3070281"/>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8" name="Title 7"/>
          <p:cNvSpPr>
            <a:spLocks noGrp="1"/>
          </p:cNvSpPr>
          <p:nvPr>
            <p:ph type="title"/>
          </p:nvPr>
        </p:nvSpPr>
        <p:spPr/>
        <p:txBody>
          <a:bodyPr/>
          <a:lstStyle/>
          <a:p>
            <a:pPr eaLnBrk="1" hangingPunct="1">
              <a:defRPr/>
            </a:pPr>
            <a:r>
              <a:rPr lang="en-US" sz="2800" b="1" dirty="0">
                <a:solidFill>
                  <a:srgbClr val="A50532"/>
                </a:solidFill>
              </a:rPr>
              <a:t>CHARACTERISTICS OF</a:t>
            </a:r>
            <a:br>
              <a:rPr lang="en-US" sz="2800" b="1" dirty="0">
                <a:solidFill>
                  <a:srgbClr val="A50532"/>
                </a:solidFill>
              </a:rPr>
            </a:br>
            <a:r>
              <a:rPr lang="en-US" sz="2800" b="1" dirty="0">
                <a:solidFill>
                  <a:srgbClr val="A50532"/>
                </a:solidFill>
              </a:rPr>
              <a:t>ORGANIZATIONAL BUYING</a:t>
            </a:r>
            <a:br>
              <a:rPr lang="en-US" sz="2800" b="1" dirty="0">
                <a:solidFill>
                  <a:srgbClr val="A50532"/>
                </a:solidFill>
              </a:rPr>
            </a:br>
            <a:r>
              <a:rPr lang="en-US" sz="2000" b="1" dirty="0">
                <a:solidFill>
                  <a:srgbClr val="A50532"/>
                </a:solidFill>
              </a:rPr>
              <a:t>ORGANIZATIONAL BUYING CRITERIA</a:t>
            </a:r>
            <a:endParaRPr lang="en-US" sz="2800" dirty="0"/>
          </a:p>
        </p:txBody>
      </p:sp>
      <p:sp>
        <p:nvSpPr>
          <p:cNvPr id="9" name="Content Placeholder 8"/>
          <p:cNvSpPr>
            <a:spLocks noGrp="1"/>
          </p:cNvSpPr>
          <p:nvPr>
            <p:ph idx="1"/>
          </p:nvPr>
        </p:nvSpPr>
        <p:spPr>
          <a:xfrm>
            <a:off x="457200" y="1977959"/>
            <a:ext cx="3876261" cy="4148204"/>
          </a:xfrm>
        </p:spPr>
        <p:txBody>
          <a:bodyPr/>
          <a:lstStyle/>
          <a:p>
            <a:r>
              <a:rPr lang="en-US" b="1" dirty="0">
                <a:solidFill>
                  <a:srgbClr val="0064FF"/>
                </a:solidFill>
                <a:hlinkClick r:id="rId3" action="ppaction://hlinksldjump"/>
              </a:rPr>
              <a:t>Organizational Buying Criteria</a:t>
            </a:r>
            <a:endParaRPr lang="en-US" b="1" dirty="0">
              <a:solidFill>
                <a:srgbClr val="0064FF"/>
              </a:solidFill>
            </a:endParaRPr>
          </a:p>
          <a:p>
            <a:pPr marL="0" indent="0">
              <a:buNone/>
            </a:pPr>
            <a:endParaRPr lang="en-US" b="1" dirty="0">
              <a:solidFill>
                <a:srgbClr val="0064FF"/>
              </a:solidFill>
            </a:endParaRPr>
          </a:p>
          <a:p>
            <a:r>
              <a:rPr lang="en-US" b="1" dirty="0">
                <a:solidFill>
                  <a:srgbClr val="0064FF"/>
                </a:solidFill>
                <a:hlinkClick r:id="rId4" action="ppaction://hlinksldjump"/>
              </a:rPr>
              <a:t>Supplier Development</a:t>
            </a:r>
            <a:endParaRPr lang="en-US" dirty="0"/>
          </a:p>
        </p:txBody>
      </p:sp>
      <p:pic>
        <p:nvPicPr>
          <p:cNvPr id="3" name="Picture 2" descr="A Pitney Bowes graphic featuring the many (culturally diverse) faces of the compan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290" y="2259882"/>
            <a:ext cx="4694873" cy="4089863"/>
          </a:xfrm>
          <a:prstGeom prst="rect">
            <a:avLst/>
          </a:prstGeom>
        </p:spPr>
      </p:pic>
      <p:sp>
        <p:nvSpPr>
          <p:cNvPr id="671756" name="Oval 1036"/>
          <p:cNvSpPr>
            <a:spLocks noChangeArrowheads="1"/>
          </p:cNvSpPr>
          <p:nvPr/>
        </p:nvSpPr>
        <p:spPr bwMode="auto">
          <a:xfrm>
            <a:off x="228600" y="617538"/>
            <a:ext cx="685800" cy="457200"/>
          </a:xfrm>
          <a:prstGeom prst="ellipse">
            <a:avLst/>
          </a:prstGeom>
          <a:solidFill>
            <a:schemeClr val="bg1"/>
          </a:solidFill>
          <a:ln w="38100">
            <a:solidFill>
              <a:srgbClr val="FF0000"/>
            </a:solidFill>
            <a:round/>
          </a:ln>
          <a:effectLst/>
        </p:spPr>
        <p:txBody>
          <a:bodyPr wrap="none" anchor="ctr"/>
          <a:lstStyle/>
          <a:p>
            <a:pPr algn="ctr" eaLnBrk="1" hangingPunct="1">
              <a:defRPr/>
            </a:pPr>
            <a:r>
              <a:rPr lang="en-US" sz="1400" b="1" dirty="0">
                <a:latin typeface="Franklin Gothic Medium" panose="020B0603020102020204" charset="0"/>
              </a:rPr>
              <a:t>LO 5-2</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342900" algn="ctr" eaLnBrk="1" hangingPunct="1">
              <a:defRPr/>
            </a:pPr>
            <a:endParaRPr lang="en-US" sz="2200" b="1" dirty="0">
              <a:solidFill>
                <a:schemeClr val="accent2"/>
              </a:solidFill>
            </a:endParaRPr>
          </a:p>
        </p:txBody>
      </p:sp>
      <p:sp>
        <p:nvSpPr>
          <p:cNvPr id="11" name="Title 10"/>
          <p:cNvSpPr>
            <a:spLocks noGrp="1"/>
          </p:cNvSpPr>
          <p:nvPr>
            <p:ph type="title"/>
          </p:nvPr>
        </p:nvSpPr>
        <p:spPr/>
        <p:txBody>
          <a:bodyPr/>
          <a:lstStyle/>
          <a:p>
            <a:pPr marL="342900" eaLnBrk="1" hangingPunct="1">
              <a:defRPr/>
            </a:pPr>
            <a:r>
              <a:rPr lang="en-US" sz="2800" b="1" dirty="0">
                <a:solidFill>
                  <a:srgbClr val="A50532"/>
                </a:solidFill>
              </a:rPr>
              <a:t>GLOBAL MARKET-ENTRY STRATEGIES</a:t>
            </a:r>
            <a:br>
              <a:rPr lang="en-US" altLang="ja-JP" sz="2800" b="1" dirty="0">
                <a:solidFill>
                  <a:srgbClr val="A50532"/>
                </a:solidFill>
              </a:rPr>
            </a:br>
            <a:r>
              <a:rPr lang="en-US" sz="2000" b="1" dirty="0">
                <a:solidFill>
                  <a:srgbClr val="A50532"/>
                </a:solidFill>
              </a:rPr>
              <a:t>JOINT VENTURE </a:t>
            </a:r>
            <a:endParaRPr lang="en-US" sz="1800" dirty="0"/>
          </a:p>
        </p:txBody>
      </p:sp>
      <p:sp>
        <p:nvSpPr>
          <p:cNvPr id="12" name="Content Placeholder 11"/>
          <p:cNvSpPr>
            <a:spLocks noGrp="1"/>
          </p:cNvSpPr>
          <p:nvPr>
            <p:ph idx="1"/>
          </p:nvPr>
        </p:nvSpPr>
        <p:spPr/>
        <p:txBody>
          <a:bodyPr/>
          <a:lstStyle/>
          <a:p>
            <a:r>
              <a:rPr lang="en-US" b="1" dirty="0">
                <a:solidFill>
                  <a:srgbClr val="0064FF"/>
                </a:solidFill>
                <a:hlinkClick r:id="rId3" action="ppaction://hlinksldjump"/>
              </a:rPr>
              <a:t>Joint Venture</a:t>
            </a:r>
            <a:endParaRPr lang="en-US" b="1" dirty="0">
              <a:solidFill>
                <a:srgbClr val="0064FF"/>
              </a:solidFill>
            </a:endParaRPr>
          </a:p>
          <a:p>
            <a:pPr lvl="1"/>
            <a:r>
              <a:rPr lang="en-US" b="1" dirty="0"/>
              <a:t>Sharing Ownership, Control, and Profits</a:t>
            </a:r>
          </a:p>
          <a:p>
            <a:pPr lvl="1"/>
            <a:r>
              <a:rPr lang="en-US" b="1" dirty="0"/>
              <a:t>Advantages and Disadvantages?</a:t>
            </a:r>
          </a:p>
          <a:p>
            <a:r>
              <a:rPr lang="en-US" b="1" dirty="0">
                <a:solidFill>
                  <a:srgbClr val="0064FF"/>
                </a:solidFill>
                <a:hlinkClick r:id="rId4" action="ppaction://hlinksldjump"/>
              </a:rPr>
              <a:t>Direct Investment</a:t>
            </a:r>
            <a:endParaRPr lang="en-US" b="1" dirty="0">
              <a:solidFill>
                <a:srgbClr val="0064FF"/>
              </a:solidFill>
            </a:endParaRPr>
          </a:p>
          <a:p>
            <a:pPr lvl="1"/>
            <a:r>
              <a:rPr lang="en-US" b="1" dirty="0"/>
              <a:t>Biggest Commitment to Enter Global Market</a:t>
            </a:r>
          </a:p>
          <a:p>
            <a:pPr lvl="1"/>
            <a:r>
              <a:rPr lang="en-US" b="1" dirty="0"/>
              <a:t>Advantages and Disadvantages?</a:t>
            </a:r>
            <a:endParaRPr lang="en-US" dirty="0"/>
          </a:p>
          <a:p>
            <a:pPr marL="0" indent="0">
              <a:buNone/>
            </a:pPr>
            <a:endParaRPr lang="en-US" dirty="0"/>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chemeClr val="accent2"/>
              </a:solidFill>
            </a:endParaRPr>
          </a:p>
        </p:txBody>
      </p:sp>
      <p:sp>
        <p:nvSpPr>
          <p:cNvPr id="8" name="Title 7"/>
          <p:cNvSpPr>
            <a:spLocks noGrp="1"/>
          </p:cNvSpPr>
          <p:nvPr>
            <p:ph type="title"/>
          </p:nvPr>
        </p:nvSpPr>
        <p:spPr>
          <a:xfrm>
            <a:off x="457200" y="211138"/>
            <a:ext cx="8229600" cy="1143000"/>
          </a:xfrm>
        </p:spPr>
        <p:txBody>
          <a:bodyPr/>
          <a:lstStyle/>
          <a:p>
            <a:pPr eaLnBrk="1" hangingPunct="1">
              <a:defRPr/>
            </a:pPr>
            <a:r>
              <a:rPr lang="en-US" sz="2800" b="1" dirty="0">
                <a:solidFill>
                  <a:srgbClr val="A50532"/>
                </a:solidFill>
              </a:rPr>
              <a:t>CRAFTING A WORLDWIDE</a:t>
            </a:r>
            <a:br>
              <a:rPr lang="en-US" sz="2800" b="1" dirty="0">
                <a:solidFill>
                  <a:srgbClr val="A50532"/>
                </a:solidFill>
              </a:rPr>
            </a:br>
            <a:r>
              <a:rPr lang="en-US" sz="2800" b="1" dirty="0">
                <a:solidFill>
                  <a:srgbClr val="A50532"/>
                </a:solidFill>
              </a:rPr>
              <a:t>MARKETING PROGRAM</a:t>
            </a:r>
            <a:br>
              <a:rPr lang="en-US" altLang="ja-JP" sz="2800" b="1" dirty="0">
                <a:solidFill>
                  <a:srgbClr val="A50532"/>
                </a:solidFill>
              </a:rPr>
            </a:br>
            <a:r>
              <a:rPr lang="en-US" sz="2400" b="1" dirty="0">
                <a:solidFill>
                  <a:srgbClr val="A50532"/>
                </a:solidFill>
              </a:rPr>
              <a:t>PRODUCT AND PROMOTION STRATEGIES </a:t>
            </a:r>
            <a:r>
              <a:rPr lang="en-US" sz="1800" b="1" dirty="0">
                <a:solidFill>
                  <a:srgbClr val="A50532"/>
                </a:solidFill>
              </a:rPr>
              <a:t>(1 of 2)</a:t>
            </a:r>
            <a:endParaRPr lang="en-US" sz="1800" dirty="0"/>
          </a:p>
        </p:txBody>
      </p:sp>
      <p:sp>
        <p:nvSpPr>
          <p:cNvPr id="9" name="Content Placeholder 8"/>
          <p:cNvSpPr>
            <a:spLocks noGrp="1"/>
          </p:cNvSpPr>
          <p:nvPr>
            <p:ph idx="1"/>
          </p:nvPr>
        </p:nvSpPr>
        <p:spPr>
          <a:xfrm>
            <a:off x="457200" y="1841500"/>
            <a:ext cx="8229600" cy="4284663"/>
          </a:xfrm>
        </p:spPr>
        <p:txBody>
          <a:bodyPr/>
          <a:lstStyle/>
          <a:p>
            <a:r>
              <a:rPr lang="en-US" b="1" dirty="0"/>
              <a:t>Product Extension – Same Product, Different Countries</a:t>
            </a:r>
          </a:p>
          <a:p>
            <a:r>
              <a:rPr lang="en-US" b="1" dirty="0"/>
              <a:t>Product Adaptation – Change Product for Different Countries</a:t>
            </a:r>
          </a:p>
          <a:p>
            <a:r>
              <a:rPr lang="en-US" b="1" dirty="0"/>
              <a:t>Product Invention – New Product for Different Countries</a:t>
            </a:r>
            <a:endParaRPr lang="en-US" dirty="0"/>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6-5</a:t>
            </a:r>
            <a:r>
              <a:rPr lang="en-US" sz="3200" b="1" dirty="0"/>
              <a:t>  Five product and promotion strategies for global marketing</a:t>
            </a:r>
            <a:endParaRPr lang="en-US" sz="3200" dirty="0"/>
          </a:p>
        </p:txBody>
      </p:sp>
      <p:pic>
        <p:nvPicPr>
          <p:cNvPr id="7" name="Content Placeholder 6" descr="A graphic shows five product and promotion strategi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300" y="1781403"/>
            <a:ext cx="8737600" cy="4112497"/>
          </a:xfrm>
          <a:prstGeom prst="rect">
            <a:avLst/>
          </a:prstGeom>
        </p:spPr>
      </p:pic>
      <p:sp>
        <p:nvSpPr>
          <p:cNvPr id="6" name="Text Placeholder 5"/>
          <p:cNvSpPr>
            <a:spLocks noGrp="1"/>
          </p:cNvSpPr>
          <p:nvPr>
            <p:ph type="body" sz="quarter" idx="16"/>
          </p:nvPr>
        </p:nvSpPr>
        <p:spPr/>
        <p:txBody>
          <a:bodyPr/>
          <a:lstStyle/>
          <a:p>
            <a:r>
              <a:rPr lang="en-US" dirty="0">
                <a:hlinkClick r:id="rId4" action="ppaction://hlinksldjump"/>
              </a:rPr>
              <a:t>Jump to Appendix 5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chemeClr val="accent2"/>
              </a:solidFill>
            </a:endParaRPr>
          </a:p>
        </p:txBody>
      </p:sp>
      <p:sp>
        <p:nvSpPr>
          <p:cNvPr id="13" name="Title 12"/>
          <p:cNvSpPr>
            <a:spLocks noGrp="1"/>
          </p:cNvSpPr>
          <p:nvPr>
            <p:ph type="title"/>
          </p:nvPr>
        </p:nvSpPr>
        <p:spPr>
          <a:xfrm>
            <a:off x="457200" y="234882"/>
            <a:ext cx="8229600" cy="1143000"/>
          </a:xfrm>
        </p:spPr>
        <p:txBody>
          <a:bodyPr/>
          <a:lstStyle/>
          <a:p>
            <a:pPr eaLnBrk="1" hangingPunct="1">
              <a:defRPr/>
            </a:pPr>
            <a:r>
              <a:rPr lang="en-US" sz="2800" b="1" dirty="0">
                <a:solidFill>
                  <a:srgbClr val="A50532"/>
                </a:solidFill>
              </a:rPr>
              <a:t>CRAFTING A WORLDWIDE</a:t>
            </a:r>
            <a:br>
              <a:rPr lang="en-US" sz="2800" b="1" dirty="0">
                <a:solidFill>
                  <a:srgbClr val="A50532"/>
                </a:solidFill>
              </a:rPr>
            </a:br>
            <a:r>
              <a:rPr lang="en-US" sz="2800" b="1" dirty="0">
                <a:solidFill>
                  <a:srgbClr val="A50532"/>
                </a:solidFill>
              </a:rPr>
              <a:t>MARKETING PROGRAM</a:t>
            </a:r>
            <a:br>
              <a:rPr lang="en-US" altLang="ja-JP" sz="2800" b="1" dirty="0">
                <a:solidFill>
                  <a:srgbClr val="A50532"/>
                </a:solidFill>
              </a:rPr>
            </a:br>
            <a:r>
              <a:rPr lang="en-US" sz="2400" b="1" dirty="0">
                <a:solidFill>
                  <a:srgbClr val="A50532"/>
                </a:solidFill>
              </a:rPr>
              <a:t>PRODUCT AND PROMOTION STRATEGIES </a:t>
            </a:r>
            <a:r>
              <a:rPr lang="en-US" sz="1800" b="1" dirty="0">
                <a:solidFill>
                  <a:srgbClr val="A50532"/>
                </a:solidFill>
              </a:rPr>
              <a:t>(2 of 2)</a:t>
            </a:r>
            <a:endParaRPr lang="en-US" sz="1800" b="1" dirty="0">
              <a:solidFill>
                <a:schemeClr val="accent2"/>
              </a:solidFill>
            </a:endParaRPr>
          </a:p>
        </p:txBody>
      </p:sp>
      <p:sp>
        <p:nvSpPr>
          <p:cNvPr id="14" name="Content Placeholder 13"/>
          <p:cNvSpPr>
            <a:spLocks noGrp="1"/>
          </p:cNvSpPr>
          <p:nvPr>
            <p:ph idx="1"/>
          </p:nvPr>
        </p:nvSpPr>
        <p:spPr>
          <a:xfrm>
            <a:off x="381000" y="1651001"/>
            <a:ext cx="7289800" cy="2298700"/>
          </a:xfrm>
        </p:spPr>
        <p:txBody>
          <a:bodyPr/>
          <a:lstStyle/>
          <a:p>
            <a:r>
              <a:rPr lang="en-US" b="1" dirty="0"/>
              <a:t>Identical Message</a:t>
            </a:r>
          </a:p>
          <a:p>
            <a:r>
              <a:rPr lang="en-US" b="1" dirty="0"/>
              <a:t>Communication Adaptation</a:t>
            </a:r>
          </a:p>
          <a:p>
            <a:r>
              <a:rPr lang="en-US" b="1" dirty="0"/>
              <a:t>Dual Adaptation</a:t>
            </a:r>
            <a:endParaRPr lang="en-US" dirty="0"/>
          </a:p>
        </p:txBody>
      </p:sp>
      <p:grpSp>
        <p:nvGrpSpPr>
          <p:cNvPr id="11" name="Group 10" descr="Three ads (English, Spanish, and French) each show the same photo of four swimsuit-clad women sitting in a convertible car."/>
          <p:cNvGrpSpPr/>
          <p:nvPr/>
        </p:nvGrpSpPr>
        <p:grpSpPr>
          <a:xfrm>
            <a:off x="457201" y="3463383"/>
            <a:ext cx="7927594" cy="3093373"/>
            <a:chOff x="457201" y="3463383"/>
            <a:chExt cx="7927594" cy="3093373"/>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3476083"/>
              <a:ext cx="2355208" cy="308067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079" y="3463383"/>
              <a:ext cx="2357762" cy="308067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987" y="3476083"/>
              <a:ext cx="2355808" cy="3080673"/>
            </a:xfrm>
            <a:prstGeom prst="rect">
              <a:avLst/>
            </a:prstGeom>
          </p:spPr>
        </p:pic>
      </p:grpSp>
      <p:grpSp>
        <p:nvGrpSpPr>
          <p:cNvPr id="12" name="Group 11" descr="Click for the Nescafe China video."/>
          <p:cNvGrpSpPr/>
          <p:nvPr/>
        </p:nvGrpSpPr>
        <p:grpSpPr>
          <a:xfrm>
            <a:off x="7286440" y="1976445"/>
            <a:ext cx="1774846" cy="1134113"/>
            <a:chOff x="7286440" y="1976445"/>
            <a:chExt cx="1774846" cy="1134113"/>
          </a:xfrm>
        </p:grpSpPr>
        <p:pic>
          <p:nvPicPr>
            <p:cNvPr id="10" name="Picture 10">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4750" y="2348558"/>
              <a:ext cx="798513" cy="762000"/>
            </a:xfrm>
            <a:prstGeom prst="rect">
              <a:avLst/>
            </a:prstGeom>
            <a:noFill/>
            <a:ln>
              <a:noFill/>
            </a:ln>
          </p:spPr>
        </p:pic>
        <p:sp>
          <p:nvSpPr>
            <p:cNvPr id="2" name="TextBox 1"/>
            <p:cNvSpPr txBox="1"/>
            <p:nvPr/>
          </p:nvSpPr>
          <p:spPr>
            <a:xfrm>
              <a:off x="7286440" y="1976445"/>
              <a:ext cx="1774846" cy="369332"/>
            </a:xfrm>
            <a:prstGeom prst="rect">
              <a:avLst/>
            </a:prstGeom>
            <a:noFill/>
          </p:spPr>
          <p:txBody>
            <a:bodyPr wrap="none" rtlCol="0">
              <a:spAutoFit/>
            </a:bodyPr>
            <a:lstStyle/>
            <a:p>
              <a:pPr algn="ctr"/>
              <a:r>
                <a:rPr lang="en-US" sz="1800" b="1" dirty="0"/>
                <a:t>Nescafe China</a:t>
              </a:r>
            </a:p>
          </p:txBody>
        </p:sp>
      </p:gr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600" dirty="0">
                <a:solidFill>
                  <a:srgbClr val="7493E2"/>
                </a:solidFill>
                <a:effectLst>
                  <a:outerShdw blurRad="38100" dist="38100" dir="2700000" algn="tl">
                    <a:srgbClr val="DDDDDD"/>
                  </a:outerShdw>
                </a:effectLst>
              </a:rPr>
              <a:t>FIGURE 6-6</a:t>
            </a:r>
            <a:r>
              <a:rPr lang="en-US" sz="3600" b="1" dirty="0"/>
              <a:t>  Channels of distribution in global marketing</a:t>
            </a:r>
            <a:endParaRPr lang="en-US" sz="3600" dirty="0"/>
          </a:p>
        </p:txBody>
      </p:sp>
      <p:pic>
        <p:nvPicPr>
          <p:cNvPr id="6" name="Content Placeholder 5" descr="A summary graphic of the channels of distribution in global market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031" y="2946527"/>
            <a:ext cx="8785469" cy="1241425"/>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6 long image description</a:t>
            </a:r>
            <a:endParaRPr lang="en-US" dirty="0"/>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chemeClr val="accent2"/>
              </a:solidFill>
            </a:endParaRPr>
          </a:p>
        </p:txBody>
      </p:sp>
      <p:sp>
        <p:nvSpPr>
          <p:cNvPr id="11" name="Title 10"/>
          <p:cNvSpPr>
            <a:spLocks noGrp="1"/>
          </p:cNvSpPr>
          <p:nvPr>
            <p:ph type="title"/>
          </p:nvPr>
        </p:nvSpPr>
        <p:spPr/>
        <p:txBody>
          <a:bodyPr/>
          <a:lstStyle/>
          <a:p>
            <a:pPr eaLnBrk="1" hangingPunct="1">
              <a:defRPr/>
            </a:pPr>
            <a:r>
              <a:rPr lang="en-US" sz="2400" b="1" dirty="0">
                <a:solidFill>
                  <a:srgbClr val="A50532"/>
                </a:solidFill>
              </a:rPr>
              <a:t>CRAFTING A WORLDWIDE</a:t>
            </a:r>
            <a:br>
              <a:rPr lang="en-US" sz="2400" b="1" dirty="0">
                <a:solidFill>
                  <a:srgbClr val="A50532"/>
                </a:solidFill>
              </a:rPr>
            </a:br>
            <a:r>
              <a:rPr lang="en-US" sz="2400" b="1" dirty="0">
                <a:solidFill>
                  <a:srgbClr val="A50532"/>
                </a:solidFill>
              </a:rPr>
              <a:t>MARKETING PROGRAM</a:t>
            </a:r>
            <a:br>
              <a:rPr lang="en-US" altLang="ja-JP" sz="2400" b="1" dirty="0">
                <a:solidFill>
                  <a:srgbClr val="A50532"/>
                </a:solidFill>
              </a:rPr>
            </a:br>
            <a:r>
              <a:rPr lang="en-US" sz="2000" b="1" dirty="0">
                <a:solidFill>
                  <a:srgbClr val="A50532"/>
                </a:solidFill>
              </a:rPr>
              <a:t>DISTRIBUTION AND PRICING STRATEGIES</a:t>
            </a:r>
            <a:endParaRPr lang="en-US" sz="2400" dirty="0"/>
          </a:p>
        </p:txBody>
      </p:sp>
      <p:sp>
        <p:nvSpPr>
          <p:cNvPr id="12" name="Content Placeholder 11"/>
          <p:cNvSpPr>
            <a:spLocks noGrp="1"/>
          </p:cNvSpPr>
          <p:nvPr>
            <p:ph idx="1"/>
          </p:nvPr>
        </p:nvSpPr>
        <p:spPr>
          <a:xfrm>
            <a:off x="457200" y="1785728"/>
            <a:ext cx="8229600" cy="4525963"/>
          </a:xfrm>
        </p:spPr>
        <p:txBody>
          <a:bodyPr/>
          <a:lstStyle/>
          <a:p>
            <a:r>
              <a:rPr lang="en-US" b="1" dirty="0"/>
              <a:t>Channels and Economic Development</a:t>
            </a:r>
          </a:p>
          <a:p>
            <a:r>
              <a:rPr lang="en-US" b="1" dirty="0"/>
              <a:t>Channels Can Be Long or Short</a:t>
            </a:r>
          </a:p>
          <a:p>
            <a:r>
              <a:rPr lang="en-US" b="1" dirty="0"/>
              <a:t>Countries Impose Pricing Constraints</a:t>
            </a:r>
          </a:p>
          <a:p>
            <a:r>
              <a:rPr lang="en-US" b="1" dirty="0"/>
              <a:t>Prices May Be Too High or Too Low </a:t>
            </a:r>
          </a:p>
          <a:p>
            <a:pPr lvl="1"/>
            <a:r>
              <a:rPr lang="en-US" b="1" dirty="0">
                <a:solidFill>
                  <a:srgbClr val="0064FF"/>
                </a:solidFill>
                <a:hlinkClick r:id="rId3" action="ppaction://hlinksldjump"/>
              </a:rPr>
              <a:t>Dumping</a:t>
            </a:r>
            <a:endParaRPr lang="en-US" b="1" dirty="0">
              <a:solidFill>
                <a:srgbClr val="0064FF"/>
              </a:solidFill>
            </a:endParaRPr>
          </a:p>
          <a:p>
            <a:pPr lvl="1"/>
            <a:r>
              <a:rPr lang="en-US" b="1" dirty="0">
                <a:solidFill>
                  <a:srgbClr val="0064FF"/>
                </a:solidFill>
                <a:hlinkClick r:id="rId4" action="ppaction://hlinksldjump"/>
              </a:rPr>
              <a:t>Gray Market</a:t>
            </a:r>
            <a:r>
              <a:rPr lang="en-US" b="1" dirty="0">
                <a:solidFill>
                  <a:srgbClr val="0064FF"/>
                </a:solidFill>
              </a:rPr>
              <a:t> </a:t>
            </a:r>
            <a:r>
              <a:rPr lang="en-US" b="1" dirty="0">
                <a:solidFill>
                  <a:srgbClr val="000000"/>
                </a:solidFill>
              </a:rPr>
              <a:t>(Also Called Parallel Importing)</a:t>
            </a:r>
            <a:endParaRPr lang="en-US" dirty="0">
              <a:solidFill>
                <a:srgbClr val="000000"/>
              </a:solidFill>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AutoShape 2"/>
          <p:cNvSpPr>
            <a:spLocks noChangeArrowheads="1"/>
          </p:cNvSpPr>
          <p:nvPr/>
        </p:nvSpPr>
        <p:spPr bwMode="auto">
          <a:xfrm>
            <a:off x="88900" y="160338"/>
            <a:ext cx="8958263" cy="18288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3200" b="1" dirty="0">
              <a:solidFill>
                <a:srgbClr val="A50532"/>
              </a:solidFill>
            </a:endParaRPr>
          </a:p>
        </p:txBody>
      </p:sp>
      <p:sp>
        <p:nvSpPr>
          <p:cNvPr id="7" name="Title 6"/>
          <p:cNvSpPr>
            <a:spLocks noGrp="1"/>
          </p:cNvSpPr>
          <p:nvPr>
            <p:ph type="title"/>
          </p:nvPr>
        </p:nvSpPr>
        <p:spPr/>
        <p:txBody>
          <a:bodyPr/>
          <a:lstStyle/>
          <a:p>
            <a:pPr eaLnBrk="1" hangingPunct="1">
              <a:defRPr/>
            </a:pPr>
            <a:r>
              <a:rPr lang="en-US" sz="4000" b="1" dirty="0">
                <a:solidFill>
                  <a:srgbClr val="007800"/>
                </a:solidFill>
              </a:rPr>
              <a:t>VIDEO CASE 7</a:t>
            </a:r>
            <a:br>
              <a:rPr lang="en-US" sz="3200" dirty="0">
                <a:latin typeface="Cantoria MT Std" charset="0"/>
              </a:rPr>
            </a:br>
            <a:r>
              <a:rPr lang="en-US" sz="3200" b="1" dirty="0">
                <a:solidFill>
                  <a:srgbClr val="A50532"/>
                </a:solidFill>
              </a:rPr>
              <a:t>MARY KAY, INC.: BUILDING</a:t>
            </a:r>
            <a:br>
              <a:rPr lang="en-US" sz="3200" b="1" dirty="0">
                <a:solidFill>
                  <a:srgbClr val="A50532"/>
                </a:solidFill>
              </a:rPr>
            </a:br>
            <a:r>
              <a:rPr lang="en-US" sz="3200" b="1" dirty="0">
                <a:solidFill>
                  <a:srgbClr val="A50532"/>
                </a:solidFill>
              </a:rPr>
              <a:t>A BRAND IN INDIA</a:t>
            </a:r>
            <a:endParaRPr lang="en-US" sz="3200" dirty="0"/>
          </a:p>
        </p:txBody>
      </p:sp>
      <p:pic>
        <p:nvPicPr>
          <p:cNvPr id="10" name="Picture 17" descr="An advertisement for Mary Kay reads, American's best-selling brand. Now in India."/>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10650" y="2146300"/>
            <a:ext cx="6492358" cy="4278725"/>
          </a:xfrm>
          <a:prstGeom prst="rect">
            <a:avLst/>
          </a:prstGeom>
          <a:noFill/>
          <a:ln>
            <a:noFill/>
          </a:ln>
        </p:spPr>
      </p:pic>
      <p:grpSp>
        <p:nvGrpSpPr>
          <p:cNvPr id="9" name="Group 8" descr="Click for the Mary Kay video case."/>
          <p:cNvGrpSpPr/>
          <p:nvPr/>
        </p:nvGrpSpPr>
        <p:grpSpPr>
          <a:xfrm>
            <a:off x="7541771" y="4622800"/>
            <a:ext cx="1424429" cy="1434158"/>
            <a:chOff x="7541771" y="4622800"/>
            <a:chExt cx="1424429" cy="1434158"/>
          </a:xfrm>
        </p:grpSpPr>
        <p:pic>
          <p:nvPicPr>
            <p:cNvPr id="8"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2850" y="5294958"/>
              <a:ext cx="798513" cy="762000"/>
            </a:xfrm>
            <a:prstGeom prst="rect">
              <a:avLst/>
            </a:prstGeom>
            <a:noFill/>
            <a:ln>
              <a:noFill/>
            </a:ln>
          </p:spPr>
        </p:pic>
        <p:sp>
          <p:nvSpPr>
            <p:cNvPr id="2" name="TextBox 1"/>
            <p:cNvSpPr txBox="1"/>
            <p:nvPr/>
          </p:nvSpPr>
          <p:spPr>
            <a:xfrm>
              <a:off x="7541771" y="4622800"/>
              <a:ext cx="1424429" cy="646331"/>
            </a:xfrm>
            <a:prstGeom prst="rect">
              <a:avLst/>
            </a:prstGeom>
            <a:noFill/>
          </p:spPr>
          <p:txBody>
            <a:bodyPr wrap="none" rtlCol="0">
              <a:spAutoFit/>
            </a:bodyPr>
            <a:lstStyle/>
            <a:p>
              <a:pPr algn="ctr"/>
              <a:r>
                <a:rPr lang="en-US" sz="1800" b="1" dirty="0"/>
                <a:t>Mary Kay</a:t>
              </a:r>
            </a:p>
            <a:p>
              <a:pPr algn="ctr"/>
              <a:r>
                <a:rPr lang="en-US" sz="1800" b="1" dirty="0"/>
                <a:t>Video Case</a:t>
              </a:r>
            </a:p>
          </p:txBody>
        </p:sp>
      </p:gr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1</a:t>
            </a:r>
            <a:r>
              <a:rPr lang="en-US" sz="3200" b="1" dirty="0"/>
              <a:t>  </a:t>
            </a:r>
            <a:r>
              <a:rPr lang="en-US" sz="3200" b="1" dirty="0">
                <a:solidFill>
                  <a:srgbClr val="A50532"/>
                </a:solidFill>
              </a:rPr>
              <a:t>Social and economic statistics for India in 2007 and China in 1995 </a:t>
            </a:r>
            <a:endParaRPr lang="en-US" sz="3200" dirty="0"/>
          </a:p>
        </p:txBody>
      </p:sp>
      <p:pic>
        <p:nvPicPr>
          <p:cNvPr id="6" name="Content Placeholder 5" descr="A table is a table compares India in 2007 and China in 1995. India 200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334" y="1756899"/>
            <a:ext cx="8369716" cy="4011485"/>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7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7</a:t>
            </a:r>
            <a:br>
              <a:rPr lang="en-US" sz="3200" b="1" dirty="0">
                <a:solidFill>
                  <a:srgbClr val="007800"/>
                </a:solidFill>
              </a:rPr>
            </a:br>
            <a:r>
              <a:rPr lang="en-US" sz="2800" b="1" dirty="0">
                <a:solidFill>
                  <a:srgbClr val="A50532"/>
                </a:solidFill>
              </a:rPr>
              <a:t>Mary Kay </a:t>
            </a:r>
            <a:r>
              <a:rPr lang="en-US" sz="1800" b="1" dirty="0">
                <a:solidFill>
                  <a:srgbClr val="A50532"/>
                </a:solidFill>
              </a:rPr>
              <a:t>(1 of 3)</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a:pPr>
            <a:r>
              <a:rPr lang="en-US" sz="3600" dirty="0"/>
              <a:t>Is Mary Kay an international firm, a multinational firm, or a transnational firm based on its marketing strategy?  Why?</a:t>
            </a:r>
            <a:endParaRPr lang="en-US" dirty="0"/>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7</a:t>
            </a:r>
            <a:br>
              <a:rPr lang="en-US" sz="3200" b="1" dirty="0">
                <a:solidFill>
                  <a:srgbClr val="007800"/>
                </a:solidFill>
              </a:rPr>
            </a:br>
            <a:r>
              <a:rPr lang="en-US" sz="2800" b="1" dirty="0">
                <a:solidFill>
                  <a:srgbClr val="A50532"/>
                </a:solidFill>
              </a:rPr>
              <a:t>Mary Kay </a:t>
            </a:r>
            <a:r>
              <a:rPr lang="en-US" sz="1800" b="1" dirty="0">
                <a:solidFill>
                  <a:srgbClr val="A50532"/>
                </a:solidFill>
              </a:rPr>
              <a:t>(2 of 3)</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2"/>
            </a:pPr>
            <a:r>
              <a:rPr lang="en-US" sz="3600" dirty="0"/>
              <a:t>What global market-entry strategy did Mary Kay use when it entered India?</a:t>
            </a:r>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5-A</a:t>
            </a:r>
            <a:r>
              <a:rPr lang="en-US" sz="2400" b="1" dirty="0"/>
              <a:t>  </a:t>
            </a:r>
            <a:r>
              <a:rPr lang="en-US" sz="2400" b="1" dirty="0">
                <a:solidFill>
                  <a:srgbClr val="A50532"/>
                </a:solidFill>
              </a:rPr>
              <a:t>Key Organizational Buying Criteria</a:t>
            </a:r>
            <a:endParaRPr lang="en-US" sz="2400" dirty="0"/>
          </a:p>
        </p:txBody>
      </p:sp>
      <p:graphicFrame>
        <p:nvGraphicFramePr>
          <p:cNvPr id="4" name="Diagram 3" descr="A summary graphic for profit responsibility."/>
          <p:cNvGraphicFramePr/>
          <p:nvPr>
            <p:extLst>
              <p:ext uri="{D42A27DB-BD31-4B8C-83A1-F6EECF244321}">
                <p14:modId xmlns:p14="http://schemas.microsoft.com/office/powerpoint/2010/main" val="2798194876"/>
              </p:ext>
            </p:extLst>
          </p:nvPr>
        </p:nvGraphicFramePr>
        <p:xfrm>
          <a:off x="753036" y="1344706"/>
          <a:ext cx="7694706" cy="4736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p:cNvSpPr>
            <a:spLocks noGrp="1"/>
          </p:cNvSpPr>
          <p:nvPr>
            <p:ph type="body" sz="quarter" idx="16"/>
          </p:nvPr>
        </p:nvSpPr>
        <p:spPr/>
        <p:txBody>
          <a:bodyPr/>
          <a:lstStyle/>
          <a:p>
            <a:r>
              <a:rPr lang="en-US" dirty="0">
                <a:hlinkClick r:id="rId7" action="ppaction://hlinksldjump"/>
              </a:rPr>
              <a:t>Jump to Appendix 2 long image description</a:t>
            </a:r>
            <a:endParaRPr lang="en-US" dirty="0"/>
          </a:p>
        </p:txBody>
      </p:sp>
      <p:sp>
        <p:nvSpPr>
          <p:cNvPr id="11" name="Text Placeholder 10" hidden="1"/>
          <p:cNvSpPr>
            <a:spLocks noGrp="1"/>
          </p:cNvSpPr>
          <p:nvPr>
            <p:ph type="body" sz="quarter" idx="11"/>
          </p:nvPr>
        </p:nvSpPr>
        <p:spPr>
          <a:prstGeom prst="rect">
            <a:avLst/>
          </a:prstGeom>
        </p:spPr>
        <p:txBody>
          <a:bodyPr/>
          <a:lstStyle/>
          <a:p>
            <a:endParaRPr lang="en-US" dirty="0"/>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7</a:t>
            </a:r>
            <a:br>
              <a:rPr lang="en-US" sz="3200" b="1" dirty="0">
                <a:solidFill>
                  <a:srgbClr val="007800"/>
                </a:solidFill>
              </a:rPr>
            </a:br>
            <a:r>
              <a:rPr lang="en-US" sz="2800" b="1" dirty="0">
                <a:solidFill>
                  <a:srgbClr val="A50532"/>
                </a:solidFill>
              </a:rPr>
              <a:t>Mary Kay </a:t>
            </a:r>
            <a:r>
              <a:rPr lang="en-US" sz="1800" b="1" dirty="0">
                <a:solidFill>
                  <a:srgbClr val="A50532"/>
                </a:solidFill>
              </a:rPr>
              <a:t>(3 of 3)</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3"/>
            </a:pPr>
            <a:r>
              <a:rPr lang="en-US" sz="3600" dirty="0"/>
              <a:t>Is Mary Kay a global brand? Why or why not</a:t>
            </a:r>
            <a:r>
              <a:rPr lang="en-US" altLang="ja-JP" sz="3600" dirty="0"/>
              <a:t>?</a:t>
            </a:r>
            <a:endParaRPr lang="en-US" dirty="0"/>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344222" y="1576327"/>
            <a:ext cx="8226425" cy="4113213"/>
          </a:xfrm>
          <a:prstGeom prst="roundRect">
            <a:avLst>
              <a:gd name="adj" fmla="val 16667"/>
            </a:avLst>
          </a:prstGeom>
          <a:solidFill>
            <a:srgbClr val="FFF0C8">
              <a:alpha val="50000"/>
            </a:srgbClr>
          </a:solidFill>
          <a:ln w="31750">
            <a:solidFill>
              <a:srgbClr val="FF0000"/>
            </a:solidFill>
            <a:round/>
          </a:ln>
          <a:effectLst/>
        </p:spPr>
        <p:txBody>
          <a:bodyPr anchor="ctr"/>
          <a:lstStyle/>
          <a:p>
            <a:pPr algn="ctr" eaLnBrk="1" hangingPunct="1">
              <a:defRPr/>
            </a:pPr>
            <a:endParaRPr lang="en-US" sz="4000" b="1" dirty="0"/>
          </a:p>
        </p:txBody>
      </p:sp>
      <p:sp>
        <p:nvSpPr>
          <p:cNvPr id="6" name="Title 5"/>
          <p:cNvSpPr>
            <a:spLocks noGrp="1"/>
          </p:cNvSpPr>
          <p:nvPr>
            <p:ph type="title"/>
          </p:nvPr>
        </p:nvSpPr>
        <p:spPr>
          <a:xfrm>
            <a:off x="417711" y="2103433"/>
            <a:ext cx="8128000" cy="922338"/>
          </a:xfrm>
        </p:spPr>
        <p:txBody>
          <a:bodyPr/>
          <a:lstStyle/>
          <a:p>
            <a:r>
              <a:rPr lang="en-US" sz="4800" b="1" dirty="0">
                <a:solidFill>
                  <a:srgbClr val="007800"/>
                </a:solidFill>
              </a:rPr>
              <a:t>IN-CLASS ACTIVITY 6-1</a:t>
            </a:r>
            <a:endParaRPr lang="en-US" dirty="0"/>
          </a:p>
        </p:txBody>
      </p:sp>
      <p:sp>
        <p:nvSpPr>
          <p:cNvPr id="7" name="Content Placeholder 6"/>
          <p:cNvSpPr>
            <a:spLocks noGrp="1"/>
          </p:cNvSpPr>
          <p:nvPr>
            <p:ph idx="1"/>
          </p:nvPr>
        </p:nvSpPr>
        <p:spPr>
          <a:xfrm>
            <a:off x="405011" y="3233733"/>
            <a:ext cx="8229600" cy="2074863"/>
          </a:xfrm>
        </p:spPr>
        <p:txBody>
          <a:bodyPr/>
          <a:lstStyle/>
          <a:p>
            <a:pPr algn="ctr" eaLnBrk="1" hangingPunct="1">
              <a:buNone/>
              <a:defRPr/>
            </a:pPr>
            <a:r>
              <a:rPr lang="en-US" sz="4000" b="1" dirty="0">
                <a:solidFill>
                  <a:srgbClr val="A50532"/>
                </a:solidFill>
              </a:rPr>
              <a:t>INTRODUCING CARMEX HEALING CREAM TO EUROPEAN MARKETS</a:t>
            </a:r>
            <a:endParaRPr lang="en-US" sz="4000" dirty="0"/>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3716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6" name="Title 5"/>
          <p:cNvSpPr>
            <a:spLocks noGrp="1"/>
          </p:cNvSpPr>
          <p:nvPr>
            <p:ph type="title"/>
          </p:nvPr>
        </p:nvSpPr>
        <p:spPr/>
        <p:txBody>
          <a:bodyPr/>
          <a:lstStyle/>
          <a:p>
            <a:pPr eaLnBrk="1" hangingPunct="1">
              <a:defRPr/>
            </a:pPr>
            <a:r>
              <a:rPr lang="en-US" sz="2800" b="1" dirty="0">
                <a:solidFill>
                  <a:srgbClr val="007800"/>
                </a:solidFill>
              </a:rPr>
              <a:t>ICA 6-1</a:t>
            </a:r>
            <a:br>
              <a:rPr lang="en-US" sz="2800" b="1" dirty="0">
                <a:solidFill>
                  <a:srgbClr val="007800"/>
                </a:solidFill>
              </a:rPr>
            </a:br>
            <a:r>
              <a:rPr lang="en-US" sz="2400" b="1" dirty="0">
                <a:solidFill>
                  <a:srgbClr val="A50532"/>
                </a:solidFill>
              </a:rPr>
              <a:t>Carmex Healing Cream</a:t>
            </a:r>
            <a:br>
              <a:rPr lang="en-US" sz="2400" b="1" dirty="0">
                <a:solidFill>
                  <a:srgbClr val="A50532"/>
                </a:solidFill>
              </a:rPr>
            </a:br>
            <a:r>
              <a:rPr lang="en-US" sz="1800" b="1" dirty="0">
                <a:solidFill>
                  <a:srgbClr val="A50532"/>
                </a:solidFill>
              </a:rPr>
              <a:t>(U.S. to European Markets)</a:t>
            </a:r>
            <a:endParaRPr lang="en-US" sz="1800" dirty="0"/>
          </a:p>
        </p:txBody>
      </p:sp>
      <p:sp>
        <p:nvSpPr>
          <p:cNvPr id="7" name="Content Placeholder 6"/>
          <p:cNvSpPr>
            <a:spLocks noGrp="1"/>
          </p:cNvSpPr>
          <p:nvPr>
            <p:ph idx="1"/>
          </p:nvPr>
        </p:nvSpPr>
        <p:spPr>
          <a:xfrm>
            <a:off x="1240039" y="2141912"/>
            <a:ext cx="6744923" cy="2032901"/>
          </a:xfrm>
        </p:spPr>
        <p:txBody>
          <a:bodyPr/>
          <a:lstStyle/>
          <a:p>
            <a:pPr algn="ctr">
              <a:buNone/>
            </a:pPr>
            <a:r>
              <a:rPr lang="en-US" b="1" dirty="0"/>
              <a:t>Example: Introducing Carmex Healing Cream to European Markets.</a:t>
            </a:r>
            <a:endParaRPr lang="en-US" dirty="0"/>
          </a:p>
        </p:txBody>
      </p:sp>
      <p:sp>
        <p:nvSpPr>
          <p:cNvPr id="2" name="TextBox 1"/>
          <p:cNvSpPr txBox="1"/>
          <p:nvPr/>
        </p:nvSpPr>
        <p:spPr>
          <a:xfrm>
            <a:off x="3765135" y="4597401"/>
            <a:ext cx="1719381" cy="369332"/>
          </a:xfrm>
          <a:prstGeom prst="rect">
            <a:avLst/>
          </a:prstGeom>
          <a:noFill/>
        </p:spPr>
        <p:txBody>
          <a:bodyPr wrap="none" rtlCol="0">
            <a:spAutoFit/>
          </a:bodyPr>
          <a:lstStyle/>
          <a:p>
            <a:pPr algn="ctr"/>
            <a:r>
              <a:rPr lang="en-US" sz="1800" b="1" dirty="0"/>
              <a:t>Carmex Video</a:t>
            </a:r>
          </a:p>
        </p:txBody>
      </p:sp>
      <p:pic>
        <p:nvPicPr>
          <p:cNvPr id="87042" name="Picture 2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6305" y="5025621"/>
            <a:ext cx="984251" cy="939245"/>
          </a:xfrm>
          <a:prstGeom prst="rect">
            <a:avLst/>
          </a:prstGeom>
          <a:noFill/>
          <a:ln>
            <a:noFill/>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err="1"/>
              <a:t>Carmex</a:t>
            </a:r>
            <a:r>
              <a:rPr lang="en-US" dirty="0"/>
              <a:t> Handout.</a:t>
            </a:r>
          </a:p>
        </p:txBody>
      </p:sp>
      <p:pic>
        <p:nvPicPr>
          <p:cNvPr id="7" name="Picture 10" descr="Marketing actions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77786" y="0"/>
            <a:ext cx="4680857" cy="6553200"/>
          </a:xfrm>
          <a:prstGeom prst="rect">
            <a:avLst/>
          </a:prstGeom>
          <a:noFill/>
          <a:ln>
            <a:noFill/>
          </a:ln>
        </p:spPr>
      </p:pic>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err="1"/>
              <a:t>Carmex</a:t>
            </a:r>
            <a:r>
              <a:rPr lang="en-US" dirty="0"/>
              <a:t> Handout Answers.</a:t>
            </a:r>
          </a:p>
        </p:txBody>
      </p:sp>
      <p:pic>
        <p:nvPicPr>
          <p:cNvPr id="7" name="Picture 3" descr="Marketing actions handout answer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30400" y="73660"/>
            <a:ext cx="4628243" cy="6479540"/>
          </a:xfrm>
          <a:prstGeom prst="rect">
            <a:avLst/>
          </a:prstGeom>
          <a:noFill/>
          <a:ln>
            <a:noFill/>
          </a:ln>
        </p:spPr>
      </p:pic>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106" name="AutoShape 10"/>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318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Countertrade</a:t>
            </a:r>
            <a:endParaRPr lang="en-US" dirty="0"/>
          </a:p>
        </p:txBody>
      </p:sp>
      <p:sp>
        <p:nvSpPr>
          <p:cNvPr id="8" name="Content Placeholder 7"/>
          <p:cNvSpPr>
            <a:spLocks noGrp="1"/>
          </p:cNvSpPr>
          <p:nvPr>
            <p:ph idx="1"/>
          </p:nvPr>
        </p:nvSpPr>
        <p:spPr>
          <a:xfrm>
            <a:off x="457200" y="1600200"/>
            <a:ext cx="8229600" cy="3741821"/>
          </a:xfrm>
        </p:spPr>
        <p:txBody>
          <a:bodyPr/>
          <a:lstStyle/>
          <a:p>
            <a:pPr marL="0" indent="0">
              <a:buNone/>
            </a:pPr>
            <a:r>
              <a:rPr lang="en-US" b="1" dirty="0"/>
              <a:t>Countertrade</a:t>
            </a:r>
            <a:r>
              <a:rPr lang="en-US" dirty="0"/>
              <a:t> is the practice of using barter rather than money for making global sales.</a:t>
            </a:r>
          </a:p>
        </p:txBody>
      </p:sp>
      <p:pic>
        <p:nvPicPr>
          <p:cNvPr id="93188" name="Picture 1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52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Gross Domestic Product (GDP)</a:t>
            </a:r>
            <a:endParaRPr lang="en-US" sz="4000" dirty="0"/>
          </a:p>
        </p:txBody>
      </p:sp>
      <p:sp>
        <p:nvSpPr>
          <p:cNvPr id="8" name="Content Placeholder 7"/>
          <p:cNvSpPr>
            <a:spLocks noGrp="1"/>
          </p:cNvSpPr>
          <p:nvPr>
            <p:ph idx="1"/>
          </p:nvPr>
        </p:nvSpPr>
        <p:spPr>
          <a:xfrm>
            <a:off x="457200" y="1600201"/>
            <a:ext cx="8229600" cy="3669632"/>
          </a:xfrm>
        </p:spPr>
        <p:txBody>
          <a:bodyPr/>
          <a:lstStyle/>
          <a:p>
            <a:pPr marL="0" indent="0">
              <a:buNone/>
            </a:pPr>
            <a:r>
              <a:rPr lang="en-US" b="1" dirty="0"/>
              <a:t>Gross domestic product (GDP)</a:t>
            </a:r>
            <a:r>
              <a:rPr lang="en-US" dirty="0"/>
              <a:t> is the monetary value of all products and services produced in a country during one year.</a:t>
            </a:r>
          </a:p>
        </p:txBody>
      </p:sp>
      <p:pic>
        <p:nvPicPr>
          <p:cNvPr id="9523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72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Balance of Trade</a:t>
            </a:r>
            <a:endParaRPr lang="en-US" dirty="0"/>
          </a:p>
        </p:txBody>
      </p:sp>
      <p:sp>
        <p:nvSpPr>
          <p:cNvPr id="8" name="Content Placeholder 7"/>
          <p:cNvSpPr>
            <a:spLocks noGrp="1"/>
          </p:cNvSpPr>
          <p:nvPr>
            <p:ph idx="1"/>
          </p:nvPr>
        </p:nvSpPr>
        <p:spPr>
          <a:xfrm>
            <a:off x="457200" y="1600200"/>
            <a:ext cx="8229600" cy="3729789"/>
          </a:xfrm>
        </p:spPr>
        <p:txBody>
          <a:bodyPr/>
          <a:lstStyle/>
          <a:p>
            <a:pPr marL="0" indent="0">
              <a:buNone/>
            </a:pPr>
            <a:r>
              <a:rPr lang="en-US" b="1" dirty="0"/>
              <a:t>Balance of trade</a:t>
            </a:r>
            <a:r>
              <a:rPr lang="en-US" dirty="0"/>
              <a:t> is the difference between the monetary value of a nation’s exports and imports.</a:t>
            </a:r>
          </a:p>
        </p:txBody>
      </p:sp>
      <p:pic>
        <p:nvPicPr>
          <p:cNvPr id="97283"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93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Economic Espionage Act (1996)</a:t>
            </a:r>
            <a:endParaRPr lang="en-US" sz="4000" dirty="0"/>
          </a:p>
        </p:txBody>
      </p:sp>
      <p:sp>
        <p:nvSpPr>
          <p:cNvPr id="8" name="Content Placeholder 7"/>
          <p:cNvSpPr>
            <a:spLocks noGrp="1"/>
          </p:cNvSpPr>
          <p:nvPr>
            <p:ph idx="1"/>
          </p:nvPr>
        </p:nvSpPr>
        <p:spPr>
          <a:xfrm>
            <a:off x="457200" y="1600201"/>
            <a:ext cx="8229600" cy="3657600"/>
          </a:xfrm>
        </p:spPr>
        <p:txBody>
          <a:bodyPr/>
          <a:lstStyle/>
          <a:p>
            <a:pPr marL="0" indent="0">
              <a:buNone/>
            </a:pPr>
            <a:r>
              <a:rPr lang="en-US" dirty="0"/>
              <a:t>The </a:t>
            </a:r>
            <a:r>
              <a:rPr lang="en-US" b="1" dirty="0"/>
              <a:t>Economic Espionage Act (1996)</a:t>
            </a:r>
            <a:r>
              <a:rPr lang="en-US" dirty="0"/>
              <a:t> is a law that makes the theft of trade secrets by foreign entities a federal crime in the United States.</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13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Protectionism</a:t>
            </a:r>
            <a:endParaRPr lang="en-US" dirty="0"/>
          </a:p>
        </p:txBody>
      </p:sp>
      <p:sp>
        <p:nvSpPr>
          <p:cNvPr id="8" name="Content Placeholder 7"/>
          <p:cNvSpPr>
            <a:spLocks noGrp="1"/>
          </p:cNvSpPr>
          <p:nvPr>
            <p:ph idx="1"/>
          </p:nvPr>
        </p:nvSpPr>
        <p:spPr>
          <a:xfrm>
            <a:off x="457200" y="1600200"/>
            <a:ext cx="8229600" cy="3729789"/>
          </a:xfrm>
        </p:spPr>
        <p:txBody>
          <a:bodyPr/>
          <a:lstStyle/>
          <a:p>
            <a:pPr marL="0" indent="0">
              <a:buNone/>
            </a:pPr>
            <a:r>
              <a:rPr lang="en-US" b="1" dirty="0"/>
              <a:t>Protectionism </a:t>
            </a:r>
            <a:r>
              <a:rPr lang="en-US" dirty="0"/>
              <a:t>is the practice of shielding one or more industries within a country’s economy from foreign competition through the use of tariffs or quotas.</a:t>
            </a:r>
          </a:p>
        </p:txBody>
      </p:sp>
      <p:pic>
        <p:nvPicPr>
          <p:cNvPr id="10138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theme/theme1.xml><?xml version="1.0" encoding="utf-8"?>
<a:theme xmlns:a="http://schemas.openxmlformats.org/drawingml/2006/main" name="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rgbClr val="000000"/>
            </a:solidFill>
            <a:effectLst/>
            <a:latin typeface="Arial" panose="020B0604020202020204" pitchFamily="34" charset="0"/>
            <a:ea typeface="MS PGothic" panose="020B0600070205080204" charset="-128"/>
            <a:cs typeface="MS PGothic" panose="020B060007020508020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rgbClr val="000000"/>
            </a:solidFill>
            <a:effectLst/>
            <a:latin typeface="Arial" panose="020B0604020202020204" pitchFamily="34" charset="0"/>
            <a:ea typeface="MS PGothic" panose="020B0600070205080204" charset="-128"/>
            <a:cs typeface="MS PGothic" panose="020B060007020508020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13401</Words>
  <Application>Microsoft Office PowerPoint</Application>
  <PresentationFormat>On-screen Show (4:3)</PresentationFormat>
  <Paragraphs>1290</Paragraphs>
  <Slides>285</Slides>
  <Notes>238</Notes>
  <HiddenSlides>99</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285</vt:i4>
      </vt:variant>
    </vt:vector>
  </HeadingPairs>
  <TitlesOfParts>
    <vt:vector size="301" baseType="lpstr">
      <vt:lpstr>Arial</vt:lpstr>
      <vt:lpstr>ArumSans Bold</vt:lpstr>
      <vt:lpstr>ArumSans Regular</vt:lpstr>
      <vt:lpstr>Calibri</vt:lpstr>
      <vt:lpstr>Cantoria MT Std</vt:lpstr>
      <vt:lpstr>Franklin Gothic Medium</vt:lpstr>
      <vt:lpstr>Times</vt:lpstr>
      <vt:lpstr>Times New Roman</vt:lpstr>
      <vt:lpstr>Vectipede Rg</vt:lpstr>
      <vt:lpstr>FIRST, BREAK, LAST slides</vt:lpstr>
      <vt:lpstr>Alternate FIRST, BREAK, LAST slides</vt:lpstr>
      <vt:lpstr>Plain BODY/MAIN CONTENT</vt:lpstr>
      <vt:lpstr>Red bar footer BODY/MAIN CONTENT</vt:lpstr>
      <vt:lpstr>PLAIN Section Divider, Quotes, Callouts</vt:lpstr>
      <vt:lpstr>RED FOOTER Section Divider, Quotes, Callouts</vt:lpstr>
      <vt:lpstr>Blank Presentation</vt:lpstr>
      <vt:lpstr>Understanding Organizations As Customers</vt:lpstr>
      <vt:lpstr>LEARNING OBJECTIVES (LO)  AFTER READING CHAPTER 5, YOU SHOULD BE ABLE TO:</vt:lpstr>
      <vt:lpstr>BUYING IS MARKETING, TOO!  PURCHASING PUBLICATION PAPER FOR JC PENNEY</vt:lpstr>
      <vt:lpstr>BUSINESS-TO-BUSINESS MARKETING AND ORGANIZATIONAL BUYERS</vt:lpstr>
      <vt:lpstr>MEASURING DOMESTIC AND GLOBAL INDUSTRIAL, RESELLER, AND GOVERNMENT MARKETS</vt:lpstr>
      <vt:lpstr>FIGURE 5-1  Key characteristics and dimensions of organizational buying behavior. </vt:lpstr>
      <vt:lpstr>ORGANIZATIONAL BUYING DEMAND CHARACTERISTICS</vt:lpstr>
      <vt:lpstr>CHARACTERISTICS OF ORGANIZATIONAL BUYING ORGANIZATIONAL BUYING CRITERIA</vt:lpstr>
      <vt:lpstr>FIGURE 5-A  Key Organizational Buying Criteria</vt:lpstr>
      <vt:lpstr>FIGURE 5-2  Product and supplier selection criteria for buying machine vision equipment emphasize factors other than price.</vt:lpstr>
      <vt:lpstr>CHARACTERISTICS OF ORGANIZATIONAL BUYING BUYER-SELLER RELATIONSHIPS &amp; SUPPLY PARTNERSHIPS</vt:lpstr>
      <vt:lpstr>MARKETING MATTERS Milsco Manufacturing—Delivering a Great Ride for Customers’ Seats</vt:lpstr>
      <vt:lpstr>MAKING RESPONSIBLE DECISIONS Sustainable Procurement for Sustainable Growth</vt:lpstr>
      <vt:lpstr>FIGURE 5-3  Comparing the stages in a consumer and organizational purchase decision process.</vt:lpstr>
      <vt:lpstr>ORGANIZATIONAL BUYING PROCESS AND THEY BUYING CENTER</vt:lpstr>
      <vt:lpstr>CHARACTERISTICS OF ORGANIZATIONAL BUYING THE BUYING CENTER</vt:lpstr>
      <vt:lpstr>FIGURE 5-4  The buying situation affects buying center behavior in different ways.</vt:lpstr>
      <vt:lpstr>ONLINE BUYING IN BUSINESS-TO-BUSINESS MARKETING</vt:lpstr>
      <vt:lpstr>MARKETING MATTERS eBay Means Business for Entrepreneurs</vt:lpstr>
      <vt:lpstr>FIGURE 5-5  How buyer and seller participants and price behavior differ by type of online auction.</vt:lpstr>
      <vt:lpstr>VIDEO CASE 6 TREK: BUILDING BETTER BIKES THROUGH ORGANIZATIONAL BUYING</vt:lpstr>
      <vt:lpstr>VIDEO CASE 6 Trek (1 of 4)</vt:lpstr>
      <vt:lpstr>VIDEO CASE 6 Trek (2 of 4)</vt:lpstr>
      <vt:lpstr>VIDEO CASE 6 Trek (3 of 4)</vt:lpstr>
      <vt:lpstr>VIDEO CASE 6 Trek (4 of 4)</vt:lpstr>
      <vt:lpstr>IN-CLASS ACTIVITY 5-1</vt:lpstr>
      <vt:lpstr>ICA 5-1 Daktronics: Buying Process</vt:lpstr>
      <vt:lpstr>Daktronics handout</vt:lpstr>
      <vt:lpstr>Daktronics answers handout</vt:lpstr>
      <vt:lpstr>Business-to-Business Marketing</vt:lpstr>
      <vt:lpstr>Organizational Buyers</vt:lpstr>
      <vt:lpstr>North American Industry Classification System (NAICS)</vt:lpstr>
      <vt:lpstr>Derived Demand</vt:lpstr>
      <vt:lpstr>Organizational Buying Criteria</vt:lpstr>
      <vt:lpstr>Supplier Development</vt:lpstr>
      <vt:lpstr>Reciprocity</vt:lpstr>
      <vt:lpstr>Supply Partnership</vt:lpstr>
      <vt:lpstr>Buying Center</vt:lpstr>
      <vt:lpstr>Buy Classes</vt:lpstr>
      <vt:lpstr>E-marketplaces</vt:lpstr>
      <vt:lpstr>Traditional Auction</vt:lpstr>
      <vt:lpstr>Reverse Auction</vt:lpstr>
      <vt:lpstr>Appendix 1 FIGURE 5-1  Key characteristics and dimensions of organizational buying behavior </vt:lpstr>
      <vt:lpstr>Appendix 2 FIGURE 5-A  Key Organizational Buying Criteria</vt:lpstr>
      <vt:lpstr>Appendix 3 FIGURE 5-2  Product and supplier selection criteria for buying machine vision equipment emphasize factors other than price.</vt:lpstr>
      <vt:lpstr>Appendix 4 FIGURE 5-3  Comparing the stages in a consumer and organizational purchase decision process</vt:lpstr>
      <vt:lpstr>Appendix 5 FIGURE 5-4  The buying situation affects buying center behavior in different ways</vt:lpstr>
      <vt:lpstr>Appendix 6 FIGURE 5-5  How buyer and seller participants and price behavior differ by type of online auction</vt:lpstr>
      <vt:lpstr>PowerPoint Presentation</vt:lpstr>
      <vt:lpstr>Understanding and Reaching Global Consumers and Markets</vt:lpstr>
      <vt:lpstr>LEARNING OBJECTIVES (LO)  AFTER READING CHAPTER 6, YOU SHOULD BE ABLE TO: (1 of 2)</vt:lpstr>
      <vt:lpstr>LEARNING OBJECTIVES (LO)  AFTER READING CHAPTER 6, YOU SHOULD BE ABLE TO: (2 of 2)</vt:lpstr>
      <vt:lpstr>TRANSFORMING THE WAY INDIA BUYS: AMAZON BUILDS OPERATION FROM GROUND TO CLOUD</vt:lpstr>
      <vt:lpstr>DYNAMICS OF WORLD TRADE</vt:lpstr>
      <vt:lpstr>FIGURE 6-1  Leading countries in global merchandise trade in terms of imports (U.S.) and exports (China).</vt:lpstr>
      <vt:lpstr>MARKETING IN A BORDERLESS ECONOMIC WORLD TREND 1—DECLINE OF ECONOMIC PROTECTIONISM</vt:lpstr>
      <vt:lpstr>FIGURE 6-2  Protectionism hinders world trade when countries raise prices and limit supply through tariff and quota policies.</vt:lpstr>
      <vt:lpstr>MAKING RESPONSIBLE DECISIONS GLOBAL ETHICS AND GLOBAL ECONOMICS — THE CASE OF PROTECTIONISM</vt:lpstr>
      <vt:lpstr>MARKETING IN A BORDERLESS ECONOMIC WORLD TREND 2—RISE OF ECONOMIC INTEGRATION</vt:lpstr>
      <vt:lpstr>FIGURE 6-3  The European Union in 2017 consists of 28 countries with more than 500 million consumers.</vt:lpstr>
      <vt:lpstr>MARKETING IN A BORDERLESS ECONOMIC WORLD TREND 3—GLOBAL COMPETITION FOR GLOBAL CUSTOMERS</vt:lpstr>
      <vt:lpstr>FIGURE 6-A  Global Companies and Marketing Strategy</vt:lpstr>
      <vt:lpstr>MARKETING IN A BORDERLESS ECONOMIC WORLD TREND 3—GLOBAL COMPANIES FOR GLOBAL CUSTOMERS</vt:lpstr>
      <vt:lpstr>MARKETING IN A BORDERLESS ECONOMIC WORLD TREND 3—GLOBAL CUSTOMERS</vt:lpstr>
      <vt:lpstr>MARKETING MATTERS The Global Teenager—A Market of 2 Billion Voracious Consumers</vt:lpstr>
      <vt:lpstr>MARKETING IN A BORDERLESS ECONOMIC WORLD TREND 4 — NETWORKED GLOBAL MARKETPLACE</vt:lpstr>
      <vt:lpstr>MARKETING IN A BORDERLESS ECONOMIC WORLD TREND 5 — GROWING ECONOMIC ESPIONAGE</vt:lpstr>
      <vt:lpstr>A GLOBAL ENVIRONMENTAL SCAN CULTURAL DIVERSITY (1 of 3)</vt:lpstr>
      <vt:lpstr>FIGURE 6-B  Cultural Appreciation</vt:lpstr>
      <vt:lpstr>A GLOBAL ENVIRONMENTAL SCAN CULTURAL DIVERSITY (2 of 3)</vt:lpstr>
      <vt:lpstr>A GLOBAL ENVIRONMENTAL SCAN CULTURAL DIVERSITY (3 of 3)</vt:lpstr>
      <vt:lpstr>A GLOBAL ENVIRONMENTAL SCAN ECONOMIC CONSIDERATIONS (1 of 2)</vt:lpstr>
      <vt:lpstr>A GLOBAL ENVIRONMENTAL SCAN ECONOMIC CONSIDERATIONS (2 of 2)</vt:lpstr>
      <vt:lpstr>POLITICAL STABILITY</vt:lpstr>
      <vt:lpstr>A GLOBAL ENVIRONMENTAL SCAN POLITICAL-REGULATORY CLIMATE</vt:lpstr>
      <vt:lpstr>COMPARING MARKET-ENTRY STRATEGIES ALTERNATIVE APPROACHES</vt:lpstr>
      <vt:lpstr>FIGURE 6-4  Alternative global market-entry strategies</vt:lpstr>
      <vt:lpstr>MARKETING MATTERS Creative Cosmetics and Creative Export Marketing in Japan</vt:lpstr>
      <vt:lpstr>GLOBAL MARKET-ENTRY STRATEGIES LICENSING</vt:lpstr>
      <vt:lpstr>GLOBAL MARKET-ENTRY STRATEGIES JOINT VENTURE </vt:lpstr>
      <vt:lpstr>CRAFTING A WORLDWIDE MARKETING PROGRAM PRODUCT AND PROMOTION STRATEGIES (1 of 2)</vt:lpstr>
      <vt:lpstr>FIGURE 6-5  Five product and promotion strategies for global marketing</vt:lpstr>
      <vt:lpstr>CRAFTING A WORLDWIDE MARKETING PROGRAM PRODUCT AND PROMOTION STRATEGIES (2 of 2)</vt:lpstr>
      <vt:lpstr>FIGURE 6-6  Channels of distribution in global marketing</vt:lpstr>
      <vt:lpstr>CRAFTING A WORLDWIDE MARKETING PROGRAM DISTRIBUTION AND PRICING STRATEGIES</vt:lpstr>
      <vt:lpstr>VIDEO CASE 7 MARY KAY, INC.: BUILDING A BRAND IN INDIA</vt:lpstr>
      <vt:lpstr>FIGURE 1  Social and economic statistics for India in 2007 and China in 1995 </vt:lpstr>
      <vt:lpstr>VIDEO CASE 7 Mary Kay (1 of 3)</vt:lpstr>
      <vt:lpstr>VIDEO CASE 7 Mary Kay (2 of 3)</vt:lpstr>
      <vt:lpstr>VIDEO CASE 7 Mary Kay (3 of 3)</vt:lpstr>
      <vt:lpstr>IN-CLASS ACTIVITY 6-1</vt:lpstr>
      <vt:lpstr>ICA 6-1 Carmex Healing Cream (U.S. to European Markets)</vt:lpstr>
      <vt:lpstr>Carmex Handout.</vt:lpstr>
      <vt:lpstr>Carmex Handout Answers.</vt:lpstr>
      <vt:lpstr>Countertrade</vt:lpstr>
      <vt:lpstr>Gross Domestic Product (GDP)</vt:lpstr>
      <vt:lpstr>Balance of Trade</vt:lpstr>
      <vt:lpstr>Economic Espionage Act (1996)</vt:lpstr>
      <vt:lpstr>Protectionism</vt:lpstr>
      <vt:lpstr>Tariffs</vt:lpstr>
      <vt:lpstr>Quota</vt:lpstr>
      <vt:lpstr>World Trade Organization (WTO)</vt:lpstr>
      <vt:lpstr>Global Competition</vt:lpstr>
      <vt:lpstr>Strategic Alliances</vt:lpstr>
      <vt:lpstr>Multidomestic Marketing Strategy</vt:lpstr>
      <vt:lpstr>Global Marketing Strategy</vt:lpstr>
      <vt:lpstr>Global Brand</vt:lpstr>
      <vt:lpstr>Global Consumers</vt:lpstr>
      <vt:lpstr>Cross-Cultural Analysis</vt:lpstr>
      <vt:lpstr>Values</vt:lpstr>
      <vt:lpstr>Customs</vt:lpstr>
      <vt:lpstr>Foreign Corrupt Practices Act (1977)</vt:lpstr>
      <vt:lpstr>Cultural Symbols</vt:lpstr>
      <vt:lpstr>Back Translation</vt:lpstr>
      <vt:lpstr>Currency Exchange Rate</vt:lpstr>
      <vt:lpstr>Exporting</vt:lpstr>
      <vt:lpstr>Joint Venture</vt:lpstr>
      <vt:lpstr>Direct Investment</vt:lpstr>
      <vt:lpstr>Dumping</vt:lpstr>
      <vt:lpstr>Gray Market</vt:lpstr>
      <vt:lpstr>Appendix 1 FIGURE 6-1  Leading countries in global merchandise trade in terms of imports (U.S.) and exports (China).</vt:lpstr>
      <vt:lpstr>Appendix 2 FIGURE 6-2  Protectionism hinders world trade when countries raise prices and limit supply through tariff and quota policies.</vt:lpstr>
      <vt:lpstr>Appendix 3 A GLOBAL ENVIRONMENTAL SCAN CULTURAL DIVERSITY</vt:lpstr>
      <vt:lpstr>Appendix 4 FIGURE 6-4  Alternative global market-entry strategies</vt:lpstr>
      <vt:lpstr>Appendix 5 FIGURE 6-5  Five product and promotion strategies for global marketing</vt:lpstr>
      <vt:lpstr>Appendix 6 FIGURE 6-6  Channels of distribution in global marketing</vt:lpstr>
      <vt:lpstr>Appendix 7 FIGURE 1  Social and economic statistics for India in 2007 and China in 1995 </vt:lpstr>
      <vt:lpstr>PowerPoint Presentation</vt:lpstr>
      <vt:lpstr>Marketing Research: From Customer Insights to Actions </vt:lpstr>
      <vt:lpstr>LEARNING OBJECTIVES (LO)  AFTER READING CHAPTER 7, YOU SHOULD BE ABLE TO: (1 of 2)</vt:lpstr>
      <vt:lpstr>LEARNING OBJECTIVES (LO)  AFTER READING CHAPTER 7, YOU SHOULD BE ABLE TO: (2 of 2)</vt:lpstr>
      <vt:lpstr>MARKETING RESEARCH GOES TO THE MOVIES</vt:lpstr>
      <vt:lpstr>THE ROLE OF MARKETING RESEARCH</vt:lpstr>
      <vt:lpstr>FIGURE 7-1  Five-step marketing research approach leading to marketing actions.</vt:lpstr>
      <vt:lpstr>STEP 1: DEFINE THE PROBLEM SET THE RESEARCH OBJECTIVES (1 of 2)</vt:lpstr>
      <vt:lpstr>STEP 1: DEFINE THE PROBLEM SET THE RESEARCH OBJECTIVES (2 of 2)</vt:lpstr>
      <vt:lpstr>STEP 2: DEVELOP THE RESEARCH PLAN DETERMINE HOW TO COLLECT DATA</vt:lpstr>
      <vt:lpstr>STEP 3: COLLECT RELEVANT INFORMATION/DATA</vt:lpstr>
      <vt:lpstr>FIGURE 7-2  Types of marketing information</vt:lpstr>
      <vt:lpstr>STEP 3: COLLECT RELEVANT DATA SECONDARY DATA (1 of 5)</vt:lpstr>
      <vt:lpstr>STEP 3: COLLECT RELEVANT DATA SECONDARY DATA (2 of 5)</vt:lpstr>
      <vt:lpstr>STEP 3: COLLECT RELEVANT DATA SECONDARY DATA (3 of 5)</vt:lpstr>
      <vt:lpstr>STEP 3: COLLECT RELEVANT DATA SECONDARY DATA (4 of 5)</vt:lpstr>
      <vt:lpstr>MARKETING MATTERS Online Databases and Internet Resources for Marketers</vt:lpstr>
      <vt:lpstr>STEP 3: COLLECT RELEVANT DATA SECONDARY DATA (5 of 5)</vt:lpstr>
      <vt:lpstr>STEP 3: COLLECT RELEVANT DATA PRIMARY DATA—WATCHING PEOPLE (1 of 2)</vt:lpstr>
      <vt:lpstr>FIGURE 7-3  Nielsen Broadcast Ranking Report for network TV primetime households for the week of March 28, 2016.</vt:lpstr>
      <vt:lpstr>STEP 3: COLLECT RELEVANT DATA PRIMARY DATA—WATCHING PEOPLE (2 of 2)</vt:lpstr>
      <vt:lpstr>STEP 3: COLLECT RELEVANT DATA PRIMARY DATA—ASKING PEOPLE (1 of 3)</vt:lpstr>
      <vt:lpstr>STEP 3: COLLECT RELEVANT DATA PRIMARY DATA—ASKING PEOPLE (2 of 3)</vt:lpstr>
      <vt:lpstr>STEP 3: COLLECT RELEVANT DATA PRIMARY DATA—ASKING PEOPLE (3 of 3)</vt:lpstr>
      <vt:lpstr>FIGURE 7-A  Comparison of Types of Surveys</vt:lpstr>
      <vt:lpstr>STEP 3: COLLECT RELEVANT DATA PRIMARY DATA—QUESTION FORMATS</vt:lpstr>
      <vt:lpstr>FIGURE 7-4  Different types of questions in a sample Wendy’s survey (Q1 – Q5)</vt:lpstr>
      <vt:lpstr>FIGURE 7-4A (Q1)  Sample Wendy’s survey: Open-ended question</vt:lpstr>
      <vt:lpstr>FIGURE 7-4A (Q2)  Sample Wendy’s survey: Dichotomous question</vt:lpstr>
      <vt:lpstr>FIGURE 7-4A (Q3)  Sample Wendy’s survey: Multiple choice question </vt:lpstr>
      <vt:lpstr>FIGURE 7-4A (Q4)  Sample Wendy’s survey: Attitudinal question </vt:lpstr>
      <vt:lpstr>FIGURE 7-4A (Q5)  Sample Wendy’s survey: Semantic differential scale question </vt:lpstr>
      <vt:lpstr>FIGURE 7-4B  Different types of questions in a sample Wendy’s survey (Q6 – Q9) </vt:lpstr>
      <vt:lpstr>FIGURE 7-4B (Q6)  Sample Wendy’s survey: Likert scale question </vt:lpstr>
      <vt:lpstr>FIGURE 7-4B (Q7)  Sample Wendy’s survey: Media behavior question </vt:lpstr>
      <vt:lpstr>FIGURE 7-4B (Q8)  Sample Wendy’s survey: Usage behavior question </vt:lpstr>
      <vt:lpstr>FIGURE 7-4B (Q9)  Sample Wendy’s survey: Demographic questions </vt:lpstr>
      <vt:lpstr>STEP 3: COLLECT RELEVANT DATA PRIMARY DATA—OTHER SOURCES (1 of 2) </vt:lpstr>
      <vt:lpstr>APPLYING MARKETING METRICS Are the Carmex Social Media Programs Working Well?</vt:lpstr>
      <vt:lpstr>STEP 3: COLLECT RELEVANT DATA PRIMARY DATA—OTHER SOURCES (2 of 2) </vt:lpstr>
      <vt:lpstr>STEP 3: COLLECT RELEVANT DATA ADVANTAGES/DISADVANTAGES OF PRIMARY DATA</vt:lpstr>
      <vt:lpstr>STEP 4: DEVELOP FINDINGS ANALYZE THE DATA</vt:lpstr>
      <vt:lpstr>FIGURE 7-5  How marketing researchers and managers use information technology to turn information into action.</vt:lpstr>
      <vt:lpstr>MAKING RESPONSIBLE DECISIONS NO MORE PERSONAL SECRETS:  THE DOWNSIDE OF DATA MINING</vt:lpstr>
      <vt:lpstr>STEP 4: DEVELOP FINDINGS</vt:lpstr>
      <vt:lpstr>FIGURE 7-6  Marketing dashboards that present findings to Tony’s marketing manager that lead to recommendations and actions.</vt:lpstr>
      <vt:lpstr>STEP 5: TAKE MARKETING ACTIONS</vt:lpstr>
      <vt:lpstr>SALES FORECASTING TECHNIQUES (1 of 2)</vt:lpstr>
      <vt:lpstr>SALES FORECASTING TECHNIQUES  (2 of 2)</vt:lpstr>
      <vt:lpstr>FIGURE 7-7 Linear trend extrapolation of sales revenues at Xerox, made at the start of 2000.                               Copyright © McGraw-Hill Education.  Permission required for reproduction or display.</vt:lpstr>
      <vt:lpstr>VIDEO CASE 7 CARMEX [A]: LEVERAGING FACEBOOK FOR MARKETING RESEARCH</vt:lpstr>
      <vt:lpstr>VIDEO CASE 7 Carmex [A] (1 of 7)</vt:lpstr>
      <vt:lpstr>VIDEO CASE 7 Carmex [A] (2 of 7)</vt:lpstr>
      <vt:lpstr>FIGURE 3  Potential results from three possible Facebook strategies.</vt:lpstr>
      <vt:lpstr>VIDEO CASE 7 Carmex [A] (3 of 7)</vt:lpstr>
      <vt:lpstr>VIDEO CASE 7 Carmex [A] (4 of 7)</vt:lpstr>
      <vt:lpstr>VIDEO CASE 7 Carmex [A] (5 of 7)</vt:lpstr>
      <vt:lpstr>VIDEO CASE 7 Carmex [A] (6 of 7)</vt:lpstr>
      <vt:lpstr>VIDEO CASE 7 Carmex [A] (7 of 7)</vt:lpstr>
      <vt:lpstr>IN-CLASS ACTIVITY 7-1</vt:lpstr>
      <vt:lpstr>ICA 7-1 Interpreting Census Data</vt:lpstr>
      <vt:lpstr>IN-CLASS ACTIVITY 7-2</vt:lpstr>
      <vt:lpstr>ICA 7-2 Websites for Marketers</vt:lpstr>
      <vt:lpstr>IN-CLASS ACTIVITY 7-3</vt:lpstr>
      <vt:lpstr>Howlin design survey.</vt:lpstr>
      <vt:lpstr>IN-CLASS ACTIVITY 7-4</vt:lpstr>
      <vt:lpstr>ICA 7-4 Pepsi vs. Coke Taste Test Challenge</vt:lpstr>
      <vt:lpstr>Marketing Research</vt:lpstr>
      <vt:lpstr>Measures of Success</vt:lpstr>
      <vt:lpstr>Constraints</vt:lpstr>
      <vt:lpstr>Data</vt:lpstr>
      <vt:lpstr>Secondary Data</vt:lpstr>
      <vt:lpstr>Primary Data</vt:lpstr>
      <vt:lpstr>Observational Data</vt:lpstr>
      <vt:lpstr>Questionnaire Data</vt:lpstr>
      <vt:lpstr>Information Technology</vt:lpstr>
      <vt:lpstr>Sales Forecast</vt:lpstr>
      <vt:lpstr>Appendix 1 FIGURE 7-1  Five-step marketing research approach leading to marketing actions</vt:lpstr>
      <vt:lpstr>Appendix 2 FIGURE 7-2  Types of marketing information</vt:lpstr>
      <vt:lpstr>Appendix 3 STEP 3: COLLECT RELEVANT DATA SECONDARY DATA (1 of 5)</vt:lpstr>
      <vt:lpstr>Appendix 4 STEP 3: COLLECT RELEVANT DATA SECONDARY DATA (2 of 5)</vt:lpstr>
      <vt:lpstr>Appendix 5 FIGURE 7-4A  Different types of questions in a sample Wendy’s survey (Q1 – Q5)</vt:lpstr>
      <vt:lpstr>Appendix 6 FIGURE 7-4A (Q3)  Sample Wendy’s survey: Multiple choice question </vt:lpstr>
      <vt:lpstr>Appendix 7 FIGURE 7-4A (Q4)  Sample Wendy’s survey: Attitudinal question </vt:lpstr>
      <vt:lpstr>Appendix 8 FIGURE 7-4A (Q5)  Sample Wendy’s survey: Semantic differential scale question </vt:lpstr>
      <vt:lpstr>Appendix 9 FIGURE 7-4B  Different types of questions in a sample Wendy’s survey (Q6 – Q9) </vt:lpstr>
      <vt:lpstr>Appendix 10 FIGURE 7-4B (Q6)  Sample Wendy’s survey: Likert scale question </vt:lpstr>
      <vt:lpstr>Appendix 11 FIGURE 7-4B (Q7)  Sample Wendy’s survey: Media behavior question </vt:lpstr>
      <vt:lpstr>Appendix 12 FIGURE 7-4B (Q8)  Sample Wendy’s survey: Usage behavior question </vt:lpstr>
      <vt:lpstr>Appendix 13 FIGURE 7-4B (Q9)  Sample Wendy’s survey: Demographic questions </vt:lpstr>
      <vt:lpstr>Appendix 14 APPLYING MARKETING METRICS Are the Carmex Social Media Programs Working Well?</vt:lpstr>
      <vt:lpstr>Appendix 15 FIGURE 7-5  How marketing researchers and managers use information technology to turn information into action</vt:lpstr>
      <vt:lpstr>Appendix 16 FIGURE 7-6  Marketing dashboards that present findings to Tony’s marketing manager that lead to recommendations and actions</vt:lpstr>
      <vt:lpstr>Appendix 17 FIGURE 7-7  Linear trend extrapolation of sales revenues at Xerox, made at the start of 2000</vt:lpstr>
      <vt:lpstr>Appendix 18 VIDEO CASE 7 Carmex [A] (1 of 7)</vt:lpstr>
      <vt:lpstr>Appendix 19 VIDEO CASE 8 Carmex [A]</vt:lpstr>
      <vt:lpstr>Appendix 20 FIGURE 3  Potential results from three possible Facebook strategies</vt:lpstr>
      <vt:lpstr>PowerPoint Presentation</vt:lpstr>
      <vt:lpstr>Market Segmentation, Targeting, and Positioning</vt:lpstr>
      <vt:lpstr>LEARNING OBJECTIVES (LO)  AFTER READING CHAPTER 8, YOU SHOULD BE ABLE TO: (1 of 2)</vt:lpstr>
      <vt:lpstr>LEARNING OBJECTIVES (LO)  AFTER READING CHAPTER 8, YOU SHOULD BE ABLE TO: (2 of 2)</vt:lpstr>
      <vt:lpstr>WHY SEGMENT MARKETS? WHAT MARKET SEGMENTATION MEANS</vt:lpstr>
      <vt:lpstr>FIGURE 8-1  Market segmentation links market needs to an organization’s marketing program through marketing mix actions.</vt:lpstr>
      <vt:lpstr>FIGURE 8-2  A market-product grid shows the kind of sleeper that is targeted for each of the bed pillows with a different firmness.</vt:lpstr>
      <vt:lpstr>WHY SEGMENT MARKETS? WHEN AND HOW TO SEGMENT MARKETS (1 of 2)</vt:lpstr>
      <vt:lpstr>Sporting News Baseball Yearbook   What market segmentation strategy is used?</vt:lpstr>
      <vt:lpstr>WHY SEGMENT MARKETS? WHEN AND HOW TO SEGMENT MARKETS (2 of 2)</vt:lpstr>
      <vt:lpstr>SEGMENTING AND TARGETING MARKETS STEP 1: GROUP POTENTIAL BUYERS INTO SEGMENTS  (1 of 5)</vt:lpstr>
      <vt:lpstr>FIGURE 8-3  The five key steps in segmenting and targeting markets that link market needs to a firm's marketing program.</vt:lpstr>
      <vt:lpstr>SEGMENTING AND TARGETING MARKETS STEP 1: GROUP POTENTIAL BUYERS INTO SEGMENTS  (2 of 5)</vt:lpstr>
      <vt:lpstr>SEGMENTING AND TARGETING MARKETS STEP 1: GROUP POTENTIAL BUYERS INTO SEGMENTS  (3 of 5)</vt:lpstr>
      <vt:lpstr>FIGURE 8-4  Comparison of various kinds of users and nonusers for Wendy’s, Burger King, and McDonald’s fast-food restaurants.</vt:lpstr>
      <vt:lpstr>SEGMENTING AND TARGETING MARKETS STEP 1: GROUP POTENTIAL BUYERS INTO SEGMENTS  (4 of 5)</vt:lpstr>
      <vt:lpstr>SEGMENTING AND TARGETING MARKETS STEP 1: GROUP POTENTIAL BUYERS INTO SEGMENTS  (5 of 5)</vt:lpstr>
      <vt:lpstr>SEGMENTING AND TARGETING MARKETS STEP 2: GROUP PRODUCTS INTO CATEGORIES</vt:lpstr>
      <vt:lpstr>FIGURE 8-5  Wendy’s new products and innovations target specific market segments based on a customer’s gender, needs, or university affiliation.</vt:lpstr>
      <vt:lpstr>SEGMENTING AND TARGETING MARKETS STEP 3: DEVELOP A MARKET-PRODUCT GRID AND ESTIMATE THE SIZE OF MARKETS</vt:lpstr>
      <vt:lpstr>FIGURE 8-6  Selecting a target market for your Wendy’s fast-food restaurant next to an urban university (target market is shaded).</vt:lpstr>
      <vt:lpstr>SEGMENTING AND TARGETING MARKETS STEP 4: SELECT TARGET MARKETS (1 of 3)</vt:lpstr>
      <vt:lpstr>SEGMENTING AND TARGETING MARKETS STEP 4: SELECT TARGET MARKETS (2 of 3)</vt:lpstr>
      <vt:lpstr>SEGMENTING AND TARGETING MARKETS STEP 4: SELECT TARGET MARKETS (3 of 3)</vt:lpstr>
      <vt:lpstr>SEGMENTING AND TARGETING MARKETS STEP 5: TAKE MARKETING ACTIONS (1 of 2)</vt:lpstr>
      <vt:lpstr>MARKETING MATTERS Apple’s Segmentation Strategy</vt:lpstr>
      <vt:lpstr>SEGMENTING AND TARGETING MARKETS STEP 5: TAKE MARKETING ACTIONS (2 of 2)</vt:lpstr>
      <vt:lpstr>POSITIONING THE PRODUCT (1 of 3)</vt:lpstr>
      <vt:lpstr>POSITIONING THE PRODUCT (2 of 3)</vt:lpstr>
      <vt:lpstr>POSITIONING THE PRODUCT (3 of 3)</vt:lpstr>
      <vt:lpstr>FIGURE 8-7  The strategy American dairies are using to reposition chocolate milk to reach adults.</vt:lpstr>
      <vt:lpstr>VIDEO CASE 8 PRINCE SPORTS, INC.: TENNIS RACQUETS FOR EVERY SEGMENT</vt:lpstr>
      <vt:lpstr>FIGURE 1  Prince targets racquets at specific market segments</vt:lpstr>
      <vt:lpstr>VIDEO CASE 9 Prince Sports (1 of 5)</vt:lpstr>
      <vt:lpstr>VIDEO CASE 9 Prince Sports (2 of 5)</vt:lpstr>
      <vt:lpstr>VIDEO CASE 9 Prince Sports (3 of 5)</vt:lpstr>
      <vt:lpstr>VIDEO CASE 9 Prince Sports (4 of 5)</vt:lpstr>
      <vt:lpstr>VIDEO CASE 9 Prince Sports (5 of 5)</vt:lpstr>
      <vt:lpstr>IN-CLASS ACTIVITY 8-1</vt:lpstr>
      <vt:lpstr>ICA 8-1 Honey Nut Cheerios® Milk ‘N Cereal Bar</vt:lpstr>
      <vt:lpstr>IN-CLASS ACTIVITY 8-2</vt:lpstr>
      <vt:lpstr>ICA 8-2 3M Post-it® Flag Highlighter Invention</vt:lpstr>
      <vt:lpstr>Product and Branding Handout</vt:lpstr>
      <vt:lpstr>Product and Branding Answers Handout</vt:lpstr>
      <vt:lpstr>Market Segmentation</vt:lpstr>
      <vt:lpstr>Product Differentiation</vt:lpstr>
      <vt:lpstr>Market-Product Grid</vt:lpstr>
      <vt:lpstr>Product Positioning</vt:lpstr>
      <vt:lpstr>Product Repositioning</vt:lpstr>
      <vt:lpstr>Perceptual Map</vt:lpstr>
      <vt:lpstr>Usage Rate</vt:lpstr>
      <vt:lpstr>80/20 Rule</vt:lpstr>
      <vt:lpstr>Appendix 1 FIGURE 8-1  Market segmentation links market needs to an organization’s marketing program through marketing mix actions</vt:lpstr>
      <vt:lpstr>Appendix 2 FIGURE 8-2  A market-product grid shows the kind of sleeper that is targeted for each of the bed pillows with a different firmness</vt:lpstr>
      <vt:lpstr>Appendix 3 Sporting News Baseball Yearbook  What market segmentation strategy is used?</vt:lpstr>
      <vt:lpstr>Appendix 4 FIGURE 8-3  The five key steps in segmenting and targeting markets that link market needs to a firm’s marketing program</vt:lpstr>
      <vt:lpstr>Appendix 5 FIGURE 8-4  Comparison of various kinds of users and nonusers for Wendy’s, Burger King, and McDonald’s fast-food restaurants</vt:lpstr>
      <vt:lpstr>Appendix 6 FIGURE 8-5  Wendy’s new products and innovations target specific market segments based on a customer’s gender, needs, or university affiliation</vt:lpstr>
      <vt:lpstr>Appendix 7 FIGURE 8-6  Selecting a target market for your Wendy’s fast-food restaurant next to an urban university (target market is shaded)</vt:lpstr>
      <vt:lpstr>Appendix 8 MARKETING MATTERS Apple’s Segmentation Strategy</vt:lpstr>
      <vt:lpstr>Appendix 9 FIGURE 8-8  The strategy American dairies are using to reposition chocolate milk to reach adults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Hammond</dc:creator>
  <cp:lastModifiedBy>pat oakes</cp:lastModifiedBy>
  <cp:revision>47</cp:revision>
  <cp:lastPrinted>2016-03-22T21:24:00Z</cp:lastPrinted>
  <dcterms:created xsi:type="dcterms:W3CDTF">2016-10-26T17:07:05Z</dcterms:created>
  <dcterms:modified xsi:type="dcterms:W3CDTF">2020-03-08T04:39:36Z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1033-10.1.0.5783</vt:lpwstr>
  </property>
</Properties>
</file>